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132"/>
  </p:notesMasterIdLst>
  <p:handoutMasterIdLst>
    <p:handoutMasterId r:id="rId133"/>
  </p:handoutMasterIdLst>
  <p:sldIdLst>
    <p:sldId id="594" r:id="rId2"/>
    <p:sldId id="605" r:id="rId3"/>
    <p:sldId id="622" r:id="rId4"/>
    <p:sldId id="613" r:id="rId5"/>
    <p:sldId id="704" r:id="rId6"/>
    <p:sldId id="691" r:id="rId7"/>
    <p:sldId id="730" r:id="rId8"/>
    <p:sldId id="615" r:id="rId9"/>
    <p:sldId id="616" r:id="rId10"/>
    <p:sldId id="632" r:id="rId11"/>
    <p:sldId id="618" r:id="rId12"/>
    <p:sldId id="635" r:id="rId13"/>
    <p:sldId id="705" r:id="rId14"/>
    <p:sldId id="608" r:id="rId15"/>
    <p:sldId id="609" r:id="rId16"/>
    <p:sldId id="610" r:id="rId17"/>
    <p:sldId id="721" r:id="rId18"/>
    <p:sldId id="621" r:id="rId19"/>
    <p:sldId id="634" r:id="rId20"/>
    <p:sldId id="612" r:id="rId21"/>
    <p:sldId id="623" r:id="rId22"/>
    <p:sldId id="625" r:id="rId23"/>
    <p:sldId id="626" r:id="rId24"/>
    <p:sldId id="637" r:id="rId25"/>
    <p:sldId id="624" r:id="rId26"/>
    <p:sldId id="636" r:id="rId27"/>
    <p:sldId id="649" r:id="rId28"/>
    <p:sldId id="702" r:id="rId29"/>
    <p:sldId id="703" r:id="rId30"/>
    <p:sldId id="650" r:id="rId31"/>
    <p:sldId id="723" r:id="rId32"/>
    <p:sldId id="706" r:id="rId33"/>
    <p:sldId id="707" r:id="rId34"/>
    <p:sldId id="708" r:id="rId35"/>
    <p:sldId id="710" r:id="rId36"/>
    <p:sldId id="597" r:id="rId37"/>
    <p:sldId id="660" r:id="rId38"/>
    <p:sldId id="661" r:id="rId39"/>
    <p:sldId id="662" r:id="rId40"/>
    <p:sldId id="663" r:id="rId41"/>
    <p:sldId id="664" r:id="rId42"/>
    <p:sldId id="598" r:id="rId43"/>
    <p:sldId id="673" r:id="rId44"/>
    <p:sldId id="675" r:id="rId45"/>
    <p:sldId id="722" r:id="rId46"/>
    <p:sldId id="676" r:id="rId47"/>
    <p:sldId id="600" r:id="rId48"/>
    <p:sldId id="680" r:id="rId49"/>
    <p:sldId id="679" r:id="rId50"/>
    <p:sldId id="681" r:id="rId51"/>
    <p:sldId id="682" r:id="rId52"/>
    <p:sldId id="683" r:id="rId53"/>
    <p:sldId id="684" r:id="rId54"/>
    <p:sldId id="728" r:id="rId55"/>
    <p:sldId id="603" r:id="rId56"/>
    <p:sldId id="642" r:id="rId57"/>
    <p:sldId id="641" r:id="rId58"/>
    <p:sldId id="643" r:id="rId59"/>
    <p:sldId id="644" r:id="rId60"/>
    <p:sldId id="646" r:id="rId61"/>
    <p:sldId id="647" r:id="rId62"/>
    <p:sldId id="713" r:id="rId63"/>
    <p:sldId id="715" r:id="rId64"/>
    <p:sldId id="711" r:id="rId65"/>
    <p:sldId id="595" r:id="rId66"/>
    <p:sldId id="629" r:id="rId67"/>
    <p:sldId id="665" r:id="rId68"/>
    <p:sldId id="677" r:id="rId69"/>
    <p:sldId id="630" r:id="rId70"/>
    <p:sldId id="658" r:id="rId71"/>
    <p:sldId id="724" r:id="rId72"/>
    <p:sldId id="727" r:id="rId73"/>
    <p:sldId id="601" r:id="rId74"/>
    <p:sldId id="669" r:id="rId75"/>
    <p:sldId id="670" r:id="rId76"/>
    <p:sldId id="671" r:id="rId77"/>
    <p:sldId id="672" r:id="rId78"/>
    <p:sldId id="611" r:id="rId79"/>
    <p:sldId id="729" r:id="rId80"/>
    <p:sldId id="687" r:id="rId81"/>
    <p:sldId id="688" r:id="rId82"/>
    <p:sldId id="689" r:id="rId83"/>
    <p:sldId id="690" r:id="rId84"/>
    <p:sldId id="599" r:id="rId85"/>
    <p:sldId id="667" r:id="rId86"/>
    <p:sldId id="668" r:id="rId87"/>
    <p:sldId id="674" r:id="rId88"/>
    <p:sldId id="731" r:id="rId89"/>
    <p:sldId id="602" r:id="rId90"/>
    <p:sldId id="648" r:id="rId91"/>
    <p:sldId id="655" r:id="rId92"/>
    <p:sldId id="659" r:id="rId93"/>
    <p:sldId id="657" r:id="rId94"/>
    <p:sldId id="725" r:id="rId95"/>
    <p:sldId id="726" r:id="rId96"/>
    <p:sldId id="716" r:id="rId97"/>
    <p:sldId id="712" r:id="rId98"/>
    <p:sldId id="596" r:id="rId99"/>
    <p:sldId id="638" r:id="rId100"/>
    <p:sldId id="651" r:id="rId101"/>
    <p:sldId id="652" r:id="rId102"/>
    <p:sldId id="653" r:id="rId103"/>
    <p:sldId id="654" r:id="rId104"/>
    <p:sldId id="717" r:id="rId105"/>
    <p:sldId id="718" r:id="rId106"/>
    <p:sldId id="614" r:id="rId107"/>
    <p:sldId id="694" r:id="rId108"/>
    <p:sldId id="695" r:id="rId109"/>
    <p:sldId id="604" r:id="rId110"/>
    <p:sldId id="606" r:id="rId111"/>
    <p:sldId id="696" r:id="rId112"/>
    <p:sldId id="697" r:id="rId113"/>
    <p:sldId id="699" r:id="rId114"/>
    <p:sldId id="700" r:id="rId115"/>
    <p:sldId id="701" r:id="rId116"/>
    <p:sldId id="719" r:id="rId117"/>
    <p:sldId id="720" r:id="rId118"/>
    <p:sldId id="620" r:id="rId119"/>
    <p:sldId id="678" r:id="rId120"/>
    <p:sldId id="619" r:id="rId121"/>
    <p:sldId id="714" r:id="rId122"/>
    <p:sldId id="685" r:id="rId123"/>
    <p:sldId id="627" r:id="rId124"/>
    <p:sldId id="628" r:id="rId125"/>
    <p:sldId id="666" r:id="rId126"/>
    <p:sldId id="686" r:id="rId127"/>
    <p:sldId id="607" r:id="rId128"/>
    <p:sldId id="709" r:id="rId129"/>
    <p:sldId id="732" r:id="rId130"/>
    <p:sldId id="533" r:id="rId131"/>
  </p:sldIdLst>
  <p:sldSz cx="12192000" cy="6858000"/>
  <p:notesSz cx="6858000" cy="9144000"/>
  <p:defaultTextStyle>
    <a:defPPr>
      <a:defRPr lang="ru-RU"/>
    </a:defPPr>
    <a:lvl1pPr marL="0" indent="0" algn="l" defTabSz="914400" rtl="0" eaLnBrk="1" latinLnBrk="0" hangingPunct="1">
      <a:lnSpc>
        <a:spcPct val="100000"/>
      </a:lnSpc>
      <a:spcBef>
        <a:spcPts val="600"/>
      </a:spcBef>
      <a:buFont typeface="Arial" panose="020B0604020202020204" pitchFamily="34" charset="0"/>
      <a:buNone/>
      <a:defRPr lang="x-none" sz="1200" b="0" kern="1200" dirty="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lang="x-none" sz="1200" b="1" kern="1200" dirty="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lnSpc>
        <a:spcPct val="90000"/>
      </a:lnSpc>
      <a:spcBef>
        <a:spcPts val="600"/>
      </a:spcBef>
      <a:buFont typeface="Wingdings" panose="05000000000000000000" pitchFamily="2" charset="2"/>
      <a:buChar char="§"/>
      <a:defRPr sz="1200" b="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176400" rtl="0" eaLnBrk="1" latinLnBrk="0" hangingPunct="1">
      <a:lnSpc>
        <a:spcPct val="90000"/>
      </a:lnSpc>
      <a:spcBef>
        <a:spcPts val="600"/>
      </a:spcBef>
      <a:buFont typeface="Wingdings" pitchFamily="2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6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B." initials="VB" lastIdx="5" clrIdx="0">
    <p:extLst>
      <p:ext uri="{19B8F6BF-5375-455C-9EA6-DF929625EA0E}">
        <p15:presenceInfo xmlns:p15="http://schemas.microsoft.com/office/powerpoint/2012/main" userId="Vladimir B." providerId="None"/>
      </p:ext>
    </p:extLst>
  </p:cmAuthor>
  <p:cmAuthor id="2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9476B"/>
    <a:srgbClr val="FFE700"/>
    <a:srgbClr val="2B2D33"/>
    <a:srgbClr val="1C1C1C"/>
    <a:srgbClr val="4A4E58"/>
    <a:srgbClr val="283A3D"/>
    <a:srgbClr val="BFBFBF"/>
    <a:srgbClr val="5E6DB8"/>
    <a:srgbClr val="FE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Чередующиеся ячейки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D9D9D9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0" cmpd="sng">
              <a:solidFill>
                <a:srgbClr val="D9D9D9"/>
              </a:solidFill>
            </a:ln>
          </a:insideV>
        </a:tcBdr>
      </a:tcStyle>
    </a:wholeTbl>
    <a:band1H>
      <a:tcStyle>
        <a:tcBdr/>
        <a:fill>
          <a:solidFill>
            <a:srgbClr val="F2F2F2"/>
          </a:solidFill>
        </a:fill>
      </a:tcStyle>
    </a:band1H>
    <a:band2H>
      <a:tcStyle>
        <a:tcBdr/>
        <a:fill>
          <a:solidFill>
            <a:srgbClr val="FFFFFF"/>
          </a:solidFill>
        </a:fill>
      </a:tcStyle>
    </a:band2H>
    <a:band1V>
      <a:tcStyle>
        <a:tcBdr/>
        <a:fill>
          <a:solidFill>
            <a:srgbClr val="FFFFFF"/>
          </a:solidFill>
        </a:fill>
      </a:tcStyle>
    </a:band1V>
    <a:band2V>
      <a:tcStyle>
        <a:tcBdr/>
        <a:fill>
          <a:solidFill>
            <a:srgbClr val="F2F2F2"/>
          </a:solidFill>
        </a:fill>
      </a:tcStyle>
    </a:band2V>
    <a:lastCol>
      <a:tcTxStyle b="on">
        <a:fontRef idx="minor">
          <a:prstClr val="black"/>
        </a:fontRef>
        <a:srgbClr val="000000"/>
      </a:tcTxStyle>
      <a:tcStyle>
        <a:tcBdr>
          <a:left>
            <a:ln w="21429" cmpd="sng">
              <a:solidFill>
                <a:srgbClr val="FEE600"/>
              </a:solidFill>
            </a:ln>
          </a:left>
        </a:tcBdr>
      </a:tcStyle>
    </a:lastCol>
    <a:firstCol>
      <a:tcStyle>
        <a:tcBdr/>
        <a:fill>
          <a:solidFill>
            <a:srgbClr val="FFFFFF"/>
          </a:solidFill>
        </a:fill>
      </a:tcStyle>
    </a:firstCol>
    <a:lastRow>
      <a:tcTxStyle b="on">
        <a:fontRef idx="minor">
          <a:prstClr val="black"/>
        </a:fontRef>
        <a:srgbClr val="000000"/>
      </a:tcTxStyle>
      <a:tcStyle>
        <a:tcBdr>
          <a:top>
            <a:ln w="21429" cmpd="sng">
              <a:solidFill>
                <a:srgbClr val="FEE600"/>
              </a:solidFill>
            </a:ln>
          </a:top>
        </a:tcBdr>
      </a:tcStyle>
    </a:lastRow>
    <a:firstRow>
      <a:tcTxStyle b="on">
        <a:fontRef idx="minor">
          <a:prstClr val="black"/>
        </a:fontRef>
      </a:tcTxStyle>
      <a:tcStyle>
        <a:tcBdr>
          <a:top>
            <a:ln w="14286" cmpd="sng">
              <a:solidFill>
                <a:srgbClr val="D9D9D9"/>
              </a:solidFill>
            </a:ln>
          </a:top>
        </a:tcBdr>
        <a:fill>
          <a:solidFill>
            <a:srgbClr val="FFFFFF"/>
          </a:solidFill>
        </a:fill>
      </a:tcStyle>
    </a:firstRow>
  </a:tblStyle>
  <a:tblStyle styleId="{0817EA92-75D0-4044-A80A-286907CE0DDD}" styleName="Полная заливка">
    <a:wholeTbl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114288" cmpd="sng">
              <a:solidFill>
                <a:srgbClr val="FFFFFF"/>
              </a:solidFill>
            </a:ln>
          </a:insideV>
        </a:tcBdr>
        <a:fill>
          <a:solidFill>
            <a:srgbClr val="F2F2F2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Style>
        <a:tcBdr/>
        <a:fill>
          <a:solidFill>
            <a:srgbClr val="FFFFFF"/>
          </a:solidFill>
        </a:fill>
      </a:tcStyle>
    </a:firstCol>
    <a:lastRow>
      <a:tcStyle>
        <a:tcBdr>
          <a:top>
            <a:ln w="7143" cmpd="sng">
              <a:solidFill>
                <a:srgbClr val="D9D9D9"/>
              </a:solidFill>
            </a:ln>
          </a:top>
        </a:tcBdr>
      </a:tcStyle>
    </a:lastRow>
    <a:firstRow>
      <a:tcTxStyle b="on">
        <a:fontRef idx="minor">
          <a:prstClr val="black"/>
        </a:fontRef>
        <a:srgbClr val="000000"/>
      </a:tcTxStyle>
      <a:tcStyle>
        <a:tcBdr>
          <a:top>
            <a:ln w="14286" cmpd="sng">
              <a:solidFill>
                <a:srgbClr val="D9D9D9"/>
              </a:solidFill>
            </a:ln>
          </a:top>
          <a:bottom>
            <a:ln w="21429" cmpd="sng">
              <a:solidFill>
                <a:srgbClr val="FEE600"/>
              </a:solidFill>
            </a:ln>
          </a:bottom>
        </a:tcBdr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 autoAdjust="0"/>
    <p:restoredTop sz="95939" autoAdjust="0"/>
  </p:normalViewPr>
  <p:slideViewPr>
    <p:cSldViewPr snapToGrid="0" snapToObjects="1">
      <p:cViewPr varScale="1">
        <p:scale>
          <a:sx n="125" d="100"/>
          <a:sy n="125" d="100"/>
        </p:scale>
        <p:origin x="67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75A828-3C73-6844-8200-209B014DD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D3305-F6E1-864B-B84C-A1773D1BB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B9CBF-9C5A-AB4D-B058-11B5BAD0EB61}" type="datetimeFigureOut">
              <a:rPr lang="x-none" smtClean="0">
                <a:latin typeface="Arial" panose="020B0604020202020204" pitchFamily="34" charset="0"/>
              </a:rPr>
              <a:pPr/>
              <a:t>04.02.2023</a:t>
            </a:fld>
            <a:endParaRPr lang="x-none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FA44F-514B-B944-A0C1-41B5AA7A76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37502-2519-4843-BB1D-05B44C958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1B39D-D367-0E40-8C8D-22C7F31BC1A4}" type="slidenum">
              <a:rPr lang="x-none" smtClean="0">
                <a:latin typeface="Arial" panose="020B0604020202020204" pitchFamily="34" charset="0"/>
              </a:rPr>
              <a:pPr/>
              <a:t>‹#›</a:t>
            </a:fld>
            <a:endParaRPr lang="x-non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37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BCD716-AA38-E247-8EA3-34FD4386C93F}" type="datetimeFigureOut">
              <a:rPr lang="en-US" smtClean="0"/>
              <a:pPr/>
              <a:t>2/4/23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CB38DF5A-DAD2-4144-A941-776C7658F3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3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3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346927" y="-1111170"/>
            <a:ext cx="2567369" cy="7725192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49600" b="1" dirty="0">
                <a:solidFill>
                  <a:srgbClr val="FEE600"/>
                </a:solidFill>
              </a:rPr>
              <a:t>{</a:t>
            </a:r>
          </a:p>
        </p:txBody>
      </p:sp>
      <p:pic>
        <p:nvPicPr>
          <p:cNvPr id="16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1792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, контейн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8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 с полосо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B637834B-5998-4C41-9BE4-AF5FE916BDD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36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1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 rot="16200000">
            <a:off x="1251747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C24674D-37F5-1E48-A88F-6C78DE46ABF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 rot="16200000">
            <a:off x="5061747" y="1986754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8372DC4-F7C3-154A-B0FE-F76F8A359CC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 rot="16200000">
            <a:off x="8879366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0BBF843-EA11-9144-B553-22A6BE0826B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 rot="16200000">
            <a:off x="1251747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EA850B8-C1B1-4044-9ABA-F1D883AB0AE7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 rot="16200000">
            <a:off x="5061747" y="4080315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6657899-CA76-3E46-8972-6C288BA2BDC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 rot="16200000">
            <a:off x="8879366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0825477-A22D-B841-BD44-B8C639EDA82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1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01DFC8B8-AC52-F642-8DB3-5159D253C1DA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7200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2A175B2-4EE6-7947-896E-67D70646089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38962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B27059C-344A-EA4E-8278-1FC16454E91E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62001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FC27C45-7F56-1D4E-8920-CECE0B2BF8D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57200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3CF8080-7E39-F844-AAB5-BA73697F26E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38962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9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6623-ADB0-624A-B302-DCB44FD6FE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14500" y="1520825"/>
            <a:ext cx="36195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FB3FD67-336F-8D48-8F99-AE461F98FA7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11487B1-6413-654E-9739-6804B67D30C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044538" y="1520825"/>
            <a:ext cx="3616147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09AA0163-E151-C245-B01A-40974D54C80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306CC79A-7398-9F49-8E86-67825091E75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714500" y="2678112"/>
            <a:ext cx="3619500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9D78BCF0-67EA-9F41-AAA6-29D08D23886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62000" y="2678112"/>
            <a:ext cx="952499" cy="93211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4374BBF-6575-EC45-8F40-76B96D5D5A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044538" y="2678112"/>
            <a:ext cx="3616147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022B9F3E-1A0A-BA48-A97E-28FD980495C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096000" y="2678112"/>
            <a:ext cx="952499" cy="9324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54B8CBDE-AB98-A54D-B82F-5D41073DFF7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714500" y="3821112"/>
            <a:ext cx="3619500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1E66CD11-9ACD-CC44-BD3A-70B22A101C2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62000" y="3821112"/>
            <a:ext cx="952499" cy="944865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41327E2-409B-CA46-A2B5-92E4B7580E0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044538" y="3821112"/>
            <a:ext cx="3616147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7B7FB942-36EB-974D-AEAF-1D6B67EB8BF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096000" y="3821112"/>
            <a:ext cx="952499" cy="9432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0780056C-1463-A641-8A90-3665BA65E45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1714500" y="4964112"/>
            <a:ext cx="3619500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A3039EB1-81BC-6F4F-8B2A-3269D183BBB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62000" y="4964112"/>
            <a:ext cx="952499" cy="94138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2BFE806-E7AA-1247-9915-83C18C7D40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044538" y="4964112"/>
            <a:ext cx="3616147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5F12BF2E-80E8-2B44-88E6-1AAD2CE55308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096000" y="4964112"/>
            <a:ext cx="952499" cy="9396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7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610F2452-CD17-D14C-9758-05BA425E131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4F67099-0831-3A43-AAE8-80EBD773310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BDA7A6E-EB79-6F44-B101-F2CB12996EC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5334000" cy="2109787"/>
          </a:xfrm>
          <a:prstGeom prst="rect">
            <a:avLst/>
          </a:prstGeom>
        </p:spPr>
        <p:txBody>
          <a:bodyPr lIns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33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2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71837C3-28F7-CF49-AAB7-B1C06D0FB3B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96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26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6858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76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1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 + лого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34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52498" y="2867774"/>
            <a:ext cx="2667002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209709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762500" y="2867774"/>
            <a:ext cx="267442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5910807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572500" y="2867774"/>
            <a:ext cx="268185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972452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2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 с цветным фоно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2945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7DB42F86-8A5C-F94F-8896-09D9FC00FE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6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, цветной фон 1/3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CB230CD7-6684-EC4F-8A85-5AAF93378D0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01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 + иконки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E519EBD-BE94-6D47-8B18-FDFF8FF93F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16200000">
            <a:off x="3215941" y="2053610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5334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5019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7627430" y="969265"/>
            <a:ext cx="3791102" cy="1126236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D1458D2-90F1-F04E-BB01-B8D0CB1C82C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5F53158-F92F-7648-B26D-8AE848C71A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5019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55BA647-4A0F-B242-856D-C02B9774E89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485A0CF-49F2-D148-987B-8771AE68A7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501900" y="4432695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E97AEB2-B7D8-BF4D-B1CD-B6E7E3285A4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381490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F4D7DFD-B406-D345-8C1C-06BEF6BA7556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603337" y="1106108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C2E7E51-253F-4C44-B2AA-1401E403925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7430" y="22946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3440E2F-536B-5C4D-89D0-8C3668E25D5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6603337" y="2468227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1775DEF-3D4C-3E4A-A3B1-EB52F46B92D7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627430" y="36281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4B1F92C8-819C-994D-B68B-49AC02AACF3C}"/>
              </a:ext>
            </a:extLst>
          </p:cNvPr>
          <p:cNvSpPr>
            <a:spLocks noGrp="1"/>
          </p:cNvSpPr>
          <p:nvPr userDrawn="1">
            <p:ph type="pic" sz="quarter" idx="28"/>
          </p:nvPr>
        </p:nvSpPr>
        <p:spPr>
          <a:xfrm>
            <a:off x="6603337" y="3743644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AA19C1E-C4AC-6741-A701-1BBEE4F40EF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627430" y="4953001"/>
            <a:ext cx="3791102" cy="114299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3150DC1-24AD-2441-9D17-57E5D1C40451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6603337" y="5091580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2CBD026-CBA8-3446-8A88-E764EA07FE04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 rot="16200000">
            <a:off x="3215941" y="517418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78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 +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F6BD99-45CE-E848-9E24-423EC1BD37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x-none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93F7666-CB21-0F4D-B769-46A2EBA6EE7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524000" y="1706589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651D9B4-01BE-7F40-AD83-DB3F6CDFAB13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829723" y="183888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8AEEF1F-C177-8B40-AD83-5C8B6155B99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1524000" y="324887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36DD05E-B07E-C74C-9AC1-164515C1476A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829723" y="338116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79F4F3F-50BF-D248-9E08-FD2631D6B5B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524000" y="477929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8CF3ADA1-C5B6-FA4C-9B35-1D2D6789B781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829723" y="491158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5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0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5BD79E-5A34-A944-9A3E-6C99E1FCF91D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8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58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. Четко. Компетентно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Yellow strip">
            <a:extLst>
              <a:ext uri="{FF2B5EF4-FFF2-40B4-BE49-F238E27FC236}">
                <a16:creationId xmlns:a16="http://schemas.microsoft.com/office/drawing/2014/main" id="{9BE922A6-20C8-E742-B6AD-C8D028B8C962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0049B-621C-BA48-BF04-178AC3F29314}"/>
              </a:ext>
            </a:extLst>
          </p:cNvPr>
          <p:cNvSpPr txBox="1"/>
          <p:nvPr userDrawn="1"/>
        </p:nvSpPr>
        <p:spPr>
          <a:xfrm>
            <a:off x="747979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Просто.</a:t>
            </a:r>
            <a:endParaRPr lang="x-none" sz="3200" b="1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68362-121E-224D-9BDC-618DA4243F4E}"/>
              </a:ext>
            </a:extLst>
          </p:cNvPr>
          <p:cNvSpPr txBox="1"/>
          <p:nvPr userDrawn="1"/>
        </p:nvSpPr>
        <p:spPr>
          <a:xfrm>
            <a:off x="3810001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Четко.</a:t>
            </a:r>
            <a:endParaRPr lang="x-none" sz="3200" b="1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0AD7D-D969-524C-A294-3EE5244C3694}"/>
              </a:ext>
            </a:extLst>
          </p:cNvPr>
          <p:cNvSpPr txBox="1"/>
          <p:nvPr userDrawn="1"/>
        </p:nvSpPr>
        <p:spPr>
          <a:xfrm>
            <a:off x="6872023" y="2095500"/>
            <a:ext cx="3047999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Компетентно.</a:t>
            </a:r>
            <a:endParaRPr lang="x-none" sz="3200" b="1" dirty="0" err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4297EE-77F2-DA4F-9459-462F4D089B33}"/>
              </a:ext>
            </a:extLst>
          </p:cNvPr>
          <p:cNvCxnSpPr/>
          <p:nvPr userDrawn="1"/>
        </p:nvCxnSpPr>
        <p:spPr>
          <a:xfrm>
            <a:off x="761999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C2D754-4786-A242-A9B9-44ADB5C70AFB}"/>
              </a:ext>
            </a:extLst>
          </p:cNvPr>
          <p:cNvCxnSpPr/>
          <p:nvPr userDrawn="1"/>
        </p:nvCxnSpPr>
        <p:spPr>
          <a:xfrm>
            <a:off x="3810000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1F0FBD-FCFE-3943-8D91-D770369361DF}"/>
              </a:ext>
            </a:extLst>
          </p:cNvPr>
          <p:cNvCxnSpPr>
            <a:cxnSpLocks/>
          </p:cNvCxnSpPr>
          <p:nvPr userDrawn="1"/>
        </p:nvCxnSpPr>
        <p:spPr>
          <a:xfrm>
            <a:off x="6872024" y="2667000"/>
            <a:ext cx="30479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3A0644-3A8C-A144-8FBC-1C7E27CC612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807740B-78AF-9546-A3CD-E8062605432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810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7E8F205-31F8-C443-9E7D-BC67C3E7169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872023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64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577492D-BE80-1041-A0A8-CC753B4F846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952740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8828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810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105527" y="2296402"/>
            <a:ext cx="3809998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105527" y="1524001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810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105527" y="4577524"/>
            <a:ext cx="3809998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105527" y="3805123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73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2131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685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685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5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E020D9D6-B6C5-8646-9156-7DFC9EF4EB36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38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4276057-4233-864D-9D5B-F35AE6B3ECA0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38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4A00934C-2C24-9243-B79E-06AC0C0E622E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795420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5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1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A1C745E-DEB6-0544-AB36-D6D9FCF67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3241419" cy="2859238"/>
          </a:xfrm>
          <a:custGeom>
            <a:avLst/>
            <a:gdLst>
              <a:gd name="connsiteX0" fmla="*/ 0 w 3241419"/>
              <a:gd name="connsiteY0" fmla="*/ 0 h 2859238"/>
              <a:gd name="connsiteX1" fmla="*/ 195819 w 3241419"/>
              <a:gd name="connsiteY1" fmla="*/ 0 h 2859238"/>
              <a:gd name="connsiteX2" fmla="*/ 3045600 w 3241419"/>
              <a:gd name="connsiteY2" fmla="*/ 0 h 2859238"/>
              <a:gd name="connsiteX3" fmla="*/ 3241419 w 3241419"/>
              <a:gd name="connsiteY3" fmla="*/ 0 h 2859238"/>
              <a:gd name="connsiteX4" fmla="*/ 3241419 w 3241419"/>
              <a:gd name="connsiteY4" fmla="*/ 2731087 h 2859238"/>
              <a:gd name="connsiteX5" fmla="*/ 3113268 w 3241419"/>
              <a:gd name="connsiteY5" fmla="*/ 2859238 h 2859238"/>
              <a:gd name="connsiteX6" fmla="*/ 2917449 w 3241419"/>
              <a:gd name="connsiteY6" fmla="*/ 2859238 h 2859238"/>
              <a:gd name="connsiteX7" fmla="*/ 323970 w 3241419"/>
              <a:gd name="connsiteY7" fmla="*/ 2859238 h 2859238"/>
              <a:gd name="connsiteX8" fmla="*/ 128151 w 3241419"/>
              <a:gd name="connsiteY8" fmla="*/ 2859238 h 2859238"/>
              <a:gd name="connsiteX9" fmla="*/ 0 w 3241419"/>
              <a:gd name="connsiteY9" fmla="*/ 2731087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1419" h="2859238">
                <a:moveTo>
                  <a:pt x="0" y="0"/>
                </a:moveTo>
                <a:lnTo>
                  <a:pt x="195819" y="0"/>
                </a:lnTo>
                <a:lnTo>
                  <a:pt x="3045600" y="0"/>
                </a:lnTo>
                <a:lnTo>
                  <a:pt x="3241419" y="0"/>
                </a:lnTo>
                <a:lnTo>
                  <a:pt x="3241419" y="2731087"/>
                </a:lnTo>
                <a:cubicBezTo>
                  <a:pt x="3241419" y="2801863"/>
                  <a:pt x="3184044" y="2859238"/>
                  <a:pt x="3113268" y="2859238"/>
                </a:cubicBezTo>
                <a:lnTo>
                  <a:pt x="2917449" y="2859238"/>
                </a:lnTo>
                <a:lnTo>
                  <a:pt x="323970" y="2859238"/>
                </a:lnTo>
                <a:lnTo>
                  <a:pt x="128151" y="2859238"/>
                </a:lnTo>
                <a:cubicBezTo>
                  <a:pt x="57375" y="2859238"/>
                  <a:pt x="0" y="2801863"/>
                  <a:pt x="0" y="2731087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DBA5254-B210-D64F-8D98-49E406953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2200" y="2857500"/>
            <a:ext cx="3234381" cy="2859238"/>
          </a:xfrm>
          <a:custGeom>
            <a:avLst/>
            <a:gdLst>
              <a:gd name="connsiteX0" fmla="*/ 0 w 3234381"/>
              <a:gd name="connsiteY0" fmla="*/ 0 h 2859238"/>
              <a:gd name="connsiteX1" fmla="*/ 188781 w 3234381"/>
              <a:gd name="connsiteY1" fmla="*/ 0 h 2859238"/>
              <a:gd name="connsiteX2" fmla="*/ 3045600 w 3234381"/>
              <a:gd name="connsiteY2" fmla="*/ 0 h 2859238"/>
              <a:gd name="connsiteX3" fmla="*/ 3234381 w 3234381"/>
              <a:gd name="connsiteY3" fmla="*/ 0 h 2859238"/>
              <a:gd name="connsiteX4" fmla="*/ 3234381 w 3234381"/>
              <a:gd name="connsiteY4" fmla="*/ 2715590 h 2859238"/>
              <a:gd name="connsiteX5" fmla="*/ 3090733 w 3234381"/>
              <a:gd name="connsiteY5" fmla="*/ 2859238 h 2859238"/>
              <a:gd name="connsiteX6" fmla="*/ 2901952 w 3234381"/>
              <a:gd name="connsiteY6" fmla="*/ 2859238 h 2859238"/>
              <a:gd name="connsiteX7" fmla="*/ 332429 w 3234381"/>
              <a:gd name="connsiteY7" fmla="*/ 2859238 h 2859238"/>
              <a:gd name="connsiteX8" fmla="*/ 143648 w 3234381"/>
              <a:gd name="connsiteY8" fmla="*/ 2859238 h 2859238"/>
              <a:gd name="connsiteX9" fmla="*/ 0 w 3234381"/>
              <a:gd name="connsiteY9" fmla="*/ 2715590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4381" h="2859238">
                <a:moveTo>
                  <a:pt x="0" y="0"/>
                </a:moveTo>
                <a:lnTo>
                  <a:pt x="188781" y="0"/>
                </a:lnTo>
                <a:lnTo>
                  <a:pt x="3045600" y="0"/>
                </a:lnTo>
                <a:lnTo>
                  <a:pt x="3234381" y="0"/>
                </a:lnTo>
                <a:lnTo>
                  <a:pt x="3234381" y="2715590"/>
                </a:lnTo>
                <a:cubicBezTo>
                  <a:pt x="3234381" y="2794925"/>
                  <a:pt x="3170068" y="2859238"/>
                  <a:pt x="3090733" y="2859238"/>
                </a:cubicBezTo>
                <a:lnTo>
                  <a:pt x="2901952" y="2859238"/>
                </a:lnTo>
                <a:lnTo>
                  <a:pt x="332429" y="2859238"/>
                </a:lnTo>
                <a:lnTo>
                  <a:pt x="143648" y="2859238"/>
                </a:lnTo>
                <a:cubicBezTo>
                  <a:pt x="64313" y="2859238"/>
                  <a:pt x="0" y="2794925"/>
                  <a:pt x="0" y="2715590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2BEBD2A-6043-364D-9EEE-D09E993A69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1200" y="2857500"/>
            <a:ext cx="3238498" cy="2859238"/>
          </a:xfrm>
          <a:custGeom>
            <a:avLst/>
            <a:gdLst>
              <a:gd name="connsiteX0" fmla="*/ 0 w 3238498"/>
              <a:gd name="connsiteY0" fmla="*/ 0 h 2859238"/>
              <a:gd name="connsiteX1" fmla="*/ 192898 w 3238498"/>
              <a:gd name="connsiteY1" fmla="*/ 0 h 2859238"/>
              <a:gd name="connsiteX2" fmla="*/ 3045600 w 3238498"/>
              <a:gd name="connsiteY2" fmla="*/ 0 h 2859238"/>
              <a:gd name="connsiteX3" fmla="*/ 3238498 w 3238498"/>
              <a:gd name="connsiteY3" fmla="*/ 0 h 2859238"/>
              <a:gd name="connsiteX4" fmla="*/ 3238498 w 3238498"/>
              <a:gd name="connsiteY4" fmla="*/ 2738835 h 2859238"/>
              <a:gd name="connsiteX5" fmla="*/ 3118095 w 3238498"/>
              <a:gd name="connsiteY5" fmla="*/ 2859238 h 2859238"/>
              <a:gd name="connsiteX6" fmla="*/ 2925197 w 3238498"/>
              <a:gd name="connsiteY6" fmla="*/ 2859238 h 2859238"/>
              <a:gd name="connsiteX7" fmla="*/ 313301 w 3238498"/>
              <a:gd name="connsiteY7" fmla="*/ 2859238 h 2859238"/>
              <a:gd name="connsiteX8" fmla="*/ 120403 w 3238498"/>
              <a:gd name="connsiteY8" fmla="*/ 2859238 h 2859238"/>
              <a:gd name="connsiteX9" fmla="*/ 0 w 3238498"/>
              <a:gd name="connsiteY9" fmla="*/ 2738835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8498" h="2859238">
                <a:moveTo>
                  <a:pt x="0" y="0"/>
                </a:moveTo>
                <a:lnTo>
                  <a:pt x="192898" y="0"/>
                </a:lnTo>
                <a:lnTo>
                  <a:pt x="3045600" y="0"/>
                </a:lnTo>
                <a:lnTo>
                  <a:pt x="3238498" y="0"/>
                </a:lnTo>
                <a:lnTo>
                  <a:pt x="3238498" y="2738835"/>
                </a:lnTo>
                <a:cubicBezTo>
                  <a:pt x="3238498" y="2805332"/>
                  <a:pt x="3184592" y="2859238"/>
                  <a:pt x="3118095" y="2859238"/>
                </a:cubicBezTo>
                <a:lnTo>
                  <a:pt x="2925197" y="2859238"/>
                </a:lnTo>
                <a:lnTo>
                  <a:pt x="313301" y="2859238"/>
                </a:lnTo>
                <a:lnTo>
                  <a:pt x="120403" y="2859238"/>
                </a:lnTo>
                <a:cubicBezTo>
                  <a:pt x="53906" y="2859238"/>
                  <a:pt x="0" y="2805332"/>
                  <a:pt x="0" y="2738835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6FBE1F8-0F6E-E149-B329-5EC57AF372ED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5"/>
            <a:ext cx="3241419" cy="1336675"/>
          </a:xfrm>
          <a:custGeom>
            <a:avLst/>
            <a:gdLst>
              <a:gd name="connsiteX0" fmla="*/ 128303 w 3241419"/>
              <a:gd name="connsiteY0" fmla="*/ 0 h 1336675"/>
              <a:gd name="connsiteX1" fmla="*/ 2097219 w 3241419"/>
              <a:gd name="connsiteY1" fmla="*/ 0 h 1336675"/>
              <a:gd name="connsiteX2" fmla="*/ 2920898 w 3241419"/>
              <a:gd name="connsiteY2" fmla="*/ 0 h 1336675"/>
              <a:gd name="connsiteX3" fmla="*/ 3113117 w 3241419"/>
              <a:gd name="connsiteY3" fmla="*/ 0 h 1336675"/>
              <a:gd name="connsiteX4" fmla="*/ 3241419 w 3241419"/>
              <a:gd name="connsiteY4" fmla="*/ 128151 h 1336675"/>
              <a:gd name="connsiteX5" fmla="*/ 3241419 w 3241419"/>
              <a:gd name="connsiteY5" fmla="*/ 324346 h 1336675"/>
              <a:gd name="connsiteX6" fmla="*/ 3240219 w 3241419"/>
              <a:gd name="connsiteY6" fmla="*/ 324346 h 1336675"/>
              <a:gd name="connsiteX7" fmla="*/ 3240219 w 3241419"/>
              <a:gd name="connsiteY7" fmla="*/ 1336675 h 1336675"/>
              <a:gd name="connsiteX8" fmla="*/ 3048000 w 3241419"/>
              <a:gd name="connsiteY8" fmla="*/ 1336675 h 1336675"/>
              <a:gd name="connsiteX9" fmla="*/ 2097219 w 3241419"/>
              <a:gd name="connsiteY9" fmla="*/ 1336675 h 1336675"/>
              <a:gd name="connsiteX10" fmla="*/ 0 w 3241419"/>
              <a:gd name="connsiteY10" fmla="*/ 1336675 h 1336675"/>
              <a:gd name="connsiteX11" fmla="*/ 0 w 3241419"/>
              <a:gd name="connsiteY11" fmla="*/ 324346 h 1336675"/>
              <a:gd name="connsiteX12" fmla="*/ 0 w 3241419"/>
              <a:gd name="connsiteY12" fmla="*/ 132556 h 1336675"/>
              <a:gd name="connsiteX13" fmla="*/ 0 w 3241419"/>
              <a:gd name="connsiteY13" fmla="*/ 128151 h 1336675"/>
              <a:gd name="connsiteX14" fmla="*/ 128303 w 3241419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1419" h="1336675">
                <a:moveTo>
                  <a:pt x="128303" y="0"/>
                </a:moveTo>
                <a:lnTo>
                  <a:pt x="2097219" y="0"/>
                </a:lnTo>
                <a:lnTo>
                  <a:pt x="2920898" y="0"/>
                </a:lnTo>
                <a:lnTo>
                  <a:pt x="3113117" y="0"/>
                </a:lnTo>
                <a:cubicBezTo>
                  <a:pt x="3183976" y="0"/>
                  <a:pt x="3241419" y="57375"/>
                  <a:pt x="3241419" y="128151"/>
                </a:cubicBezTo>
                <a:lnTo>
                  <a:pt x="3241419" y="324346"/>
                </a:lnTo>
                <a:lnTo>
                  <a:pt x="3240219" y="324346"/>
                </a:lnTo>
                <a:lnTo>
                  <a:pt x="3240219" y="1336675"/>
                </a:lnTo>
                <a:lnTo>
                  <a:pt x="3048000" y="1336675"/>
                </a:lnTo>
                <a:lnTo>
                  <a:pt x="2097219" y="1336675"/>
                </a:lnTo>
                <a:lnTo>
                  <a:pt x="0" y="1336675"/>
                </a:lnTo>
                <a:lnTo>
                  <a:pt x="0" y="324346"/>
                </a:lnTo>
                <a:lnTo>
                  <a:pt x="0" y="13255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882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EDCD20A-EA39-8241-93C3-5ED12408DB3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1000" y="1520825"/>
            <a:ext cx="3235581" cy="1336675"/>
          </a:xfrm>
          <a:custGeom>
            <a:avLst/>
            <a:gdLst>
              <a:gd name="connsiteX0" fmla="*/ 128303 w 3235581"/>
              <a:gd name="connsiteY0" fmla="*/ 0 h 1336675"/>
              <a:gd name="connsiteX1" fmla="*/ 2091381 w 3235581"/>
              <a:gd name="connsiteY1" fmla="*/ 0 h 1336675"/>
              <a:gd name="connsiteX2" fmla="*/ 2920898 w 3235581"/>
              <a:gd name="connsiteY2" fmla="*/ 0 h 1336675"/>
              <a:gd name="connsiteX3" fmla="*/ 3107279 w 3235581"/>
              <a:gd name="connsiteY3" fmla="*/ 0 h 1336675"/>
              <a:gd name="connsiteX4" fmla="*/ 3235581 w 3235581"/>
              <a:gd name="connsiteY4" fmla="*/ 128151 h 1336675"/>
              <a:gd name="connsiteX5" fmla="*/ 3235581 w 3235581"/>
              <a:gd name="connsiteY5" fmla="*/ 324346 h 1336675"/>
              <a:gd name="connsiteX6" fmla="*/ 3234381 w 3235581"/>
              <a:gd name="connsiteY6" fmla="*/ 324346 h 1336675"/>
              <a:gd name="connsiteX7" fmla="*/ 3234381 w 3235581"/>
              <a:gd name="connsiteY7" fmla="*/ 1336675 h 1336675"/>
              <a:gd name="connsiteX8" fmla="*/ 3049200 w 3235581"/>
              <a:gd name="connsiteY8" fmla="*/ 1336675 h 1336675"/>
              <a:gd name="connsiteX9" fmla="*/ 2091381 w 3235581"/>
              <a:gd name="connsiteY9" fmla="*/ 1336675 h 1336675"/>
              <a:gd name="connsiteX10" fmla="*/ 1200 w 3235581"/>
              <a:gd name="connsiteY10" fmla="*/ 1336675 h 1336675"/>
              <a:gd name="connsiteX11" fmla="*/ 1200 w 3235581"/>
              <a:gd name="connsiteY11" fmla="*/ 324346 h 1336675"/>
              <a:gd name="connsiteX12" fmla="*/ 0 w 3235581"/>
              <a:gd name="connsiteY12" fmla="*/ 324346 h 1336675"/>
              <a:gd name="connsiteX13" fmla="*/ 0 w 3235581"/>
              <a:gd name="connsiteY13" fmla="*/ 128151 h 1336675"/>
              <a:gd name="connsiteX14" fmla="*/ 128303 w 3235581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5581" h="1336675">
                <a:moveTo>
                  <a:pt x="128303" y="0"/>
                </a:moveTo>
                <a:lnTo>
                  <a:pt x="2091381" y="0"/>
                </a:lnTo>
                <a:lnTo>
                  <a:pt x="2920898" y="0"/>
                </a:lnTo>
                <a:lnTo>
                  <a:pt x="3107279" y="0"/>
                </a:lnTo>
                <a:cubicBezTo>
                  <a:pt x="3178138" y="0"/>
                  <a:pt x="3235581" y="57375"/>
                  <a:pt x="3235581" y="128151"/>
                </a:cubicBezTo>
                <a:lnTo>
                  <a:pt x="3235581" y="324346"/>
                </a:lnTo>
                <a:lnTo>
                  <a:pt x="3234381" y="324346"/>
                </a:lnTo>
                <a:lnTo>
                  <a:pt x="3234381" y="1336675"/>
                </a:lnTo>
                <a:lnTo>
                  <a:pt x="3049200" y="1336675"/>
                </a:lnTo>
                <a:lnTo>
                  <a:pt x="2091381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18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0509BDC-88B6-DF4F-9282-C17AE1DBE80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1336675"/>
          </a:xfrm>
          <a:custGeom>
            <a:avLst/>
            <a:gdLst>
              <a:gd name="connsiteX0" fmla="*/ 128302 w 3239698"/>
              <a:gd name="connsiteY0" fmla="*/ 0 h 1336675"/>
              <a:gd name="connsiteX1" fmla="*/ 2095498 w 3239698"/>
              <a:gd name="connsiteY1" fmla="*/ 0 h 1336675"/>
              <a:gd name="connsiteX2" fmla="*/ 2920898 w 3239698"/>
              <a:gd name="connsiteY2" fmla="*/ 0 h 1336675"/>
              <a:gd name="connsiteX3" fmla="*/ 3111396 w 3239698"/>
              <a:gd name="connsiteY3" fmla="*/ 0 h 1336675"/>
              <a:gd name="connsiteX4" fmla="*/ 3239698 w 3239698"/>
              <a:gd name="connsiteY4" fmla="*/ 128151 h 1336675"/>
              <a:gd name="connsiteX5" fmla="*/ 3239698 w 3239698"/>
              <a:gd name="connsiteY5" fmla="*/ 324346 h 1336675"/>
              <a:gd name="connsiteX6" fmla="*/ 3238498 w 3239698"/>
              <a:gd name="connsiteY6" fmla="*/ 324346 h 1336675"/>
              <a:gd name="connsiteX7" fmla="*/ 3238498 w 3239698"/>
              <a:gd name="connsiteY7" fmla="*/ 1336675 h 1336675"/>
              <a:gd name="connsiteX8" fmla="*/ 3049200 w 3239698"/>
              <a:gd name="connsiteY8" fmla="*/ 1336675 h 1336675"/>
              <a:gd name="connsiteX9" fmla="*/ 2095498 w 3239698"/>
              <a:gd name="connsiteY9" fmla="*/ 1336675 h 1336675"/>
              <a:gd name="connsiteX10" fmla="*/ 1200 w 3239698"/>
              <a:gd name="connsiteY10" fmla="*/ 1336675 h 1336675"/>
              <a:gd name="connsiteX11" fmla="*/ 1200 w 3239698"/>
              <a:gd name="connsiteY11" fmla="*/ 324346 h 1336675"/>
              <a:gd name="connsiteX12" fmla="*/ 0 w 3239698"/>
              <a:gd name="connsiteY12" fmla="*/ 324346 h 1336675"/>
              <a:gd name="connsiteX13" fmla="*/ 0 w 3239698"/>
              <a:gd name="connsiteY13" fmla="*/ 128151 h 1336675"/>
              <a:gd name="connsiteX14" fmla="*/ 128302 w 3239698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9698" h="13366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336675"/>
                </a:lnTo>
                <a:lnTo>
                  <a:pt x="3049200" y="1336675"/>
                </a:lnTo>
                <a:lnTo>
                  <a:pt x="2095498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47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90944-A655-AC42-A82C-35838181927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1998" y="1520825"/>
            <a:ext cx="3241420" cy="4194175"/>
          </a:xfrm>
          <a:custGeom>
            <a:avLst/>
            <a:gdLst>
              <a:gd name="connsiteX0" fmla="*/ 128304 w 3241420"/>
              <a:gd name="connsiteY0" fmla="*/ 0 h 4194175"/>
              <a:gd name="connsiteX1" fmla="*/ 2097220 w 3241420"/>
              <a:gd name="connsiteY1" fmla="*/ 0 h 4194175"/>
              <a:gd name="connsiteX2" fmla="*/ 2920899 w 3241420"/>
              <a:gd name="connsiteY2" fmla="*/ 0 h 4194175"/>
              <a:gd name="connsiteX3" fmla="*/ 3113118 w 3241420"/>
              <a:gd name="connsiteY3" fmla="*/ 0 h 4194175"/>
              <a:gd name="connsiteX4" fmla="*/ 3241420 w 3241420"/>
              <a:gd name="connsiteY4" fmla="*/ 128151 h 4194175"/>
              <a:gd name="connsiteX5" fmla="*/ 3241420 w 3241420"/>
              <a:gd name="connsiteY5" fmla="*/ 324346 h 4194175"/>
              <a:gd name="connsiteX6" fmla="*/ 3240220 w 3241420"/>
              <a:gd name="connsiteY6" fmla="*/ 324346 h 4194175"/>
              <a:gd name="connsiteX7" fmla="*/ 3240220 w 3241420"/>
              <a:gd name="connsiteY7" fmla="*/ 1146174 h 4194175"/>
              <a:gd name="connsiteX8" fmla="*/ 3241419 w 3241420"/>
              <a:gd name="connsiteY8" fmla="*/ 1146174 h 4194175"/>
              <a:gd name="connsiteX9" fmla="*/ 3241419 w 3241420"/>
              <a:gd name="connsiteY9" fmla="*/ 2857500 h 4194175"/>
              <a:gd name="connsiteX10" fmla="*/ 3241420 w 3241420"/>
              <a:gd name="connsiteY10" fmla="*/ 2857500 h 4194175"/>
              <a:gd name="connsiteX11" fmla="*/ 3241420 w 3241420"/>
              <a:gd name="connsiteY11" fmla="*/ 3869829 h 4194175"/>
              <a:gd name="connsiteX12" fmla="*/ 3241420 w 3241420"/>
              <a:gd name="connsiteY12" fmla="*/ 4061619 h 4194175"/>
              <a:gd name="connsiteX13" fmla="*/ 3241420 w 3241420"/>
              <a:gd name="connsiteY13" fmla="*/ 4066024 h 4194175"/>
              <a:gd name="connsiteX14" fmla="*/ 3113117 w 3241420"/>
              <a:gd name="connsiteY14" fmla="*/ 4194175 h 4194175"/>
              <a:gd name="connsiteX15" fmla="*/ 1144201 w 3241420"/>
              <a:gd name="connsiteY15" fmla="*/ 4194175 h 4194175"/>
              <a:gd name="connsiteX16" fmla="*/ 320522 w 3241420"/>
              <a:gd name="connsiteY16" fmla="*/ 4194175 h 4194175"/>
              <a:gd name="connsiteX17" fmla="*/ 128303 w 3241420"/>
              <a:gd name="connsiteY17" fmla="*/ 4194175 h 4194175"/>
              <a:gd name="connsiteX18" fmla="*/ 1 w 3241420"/>
              <a:gd name="connsiteY18" fmla="*/ 4066024 h 4194175"/>
              <a:gd name="connsiteX19" fmla="*/ 1 w 3241420"/>
              <a:gd name="connsiteY19" fmla="*/ 3869829 h 4194175"/>
              <a:gd name="connsiteX20" fmla="*/ 1201 w 3241420"/>
              <a:gd name="connsiteY20" fmla="*/ 3869829 h 4194175"/>
              <a:gd name="connsiteX21" fmla="*/ 1201 w 3241420"/>
              <a:gd name="connsiteY21" fmla="*/ 3311154 h 4194175"/>
              <a:gd name="connsiteX22" fmla="*/ 0 w 3241420"/>
              <a:gd name="connsiteY22" fmla="*/ 3300562 h 4194175"/>
              <a:gd name="connsiteX23" fmla="*/ 0 w 3241420"/>
              <a:gd name="connsiteY23" fmla="*/ 2950813 h 4194175"/>
              <a:gd name="connsiteX24" fmla="*/ 1200 w 3241420"/>
              <a:gd name="connsiteY24" fmla="*/ 2950813 h 4194175"/>
              <a:gd name="connsiteX25" fmla="*/ 1200 w 3241420"/>
              <a:gd name="connsiteY25" fmla="*/ 1336675 h 4194175"/>
              <a:gd name="connsiteX26" fmla="*/ 1 w 3241420"/>
              <a:gd name="connsiteY26" fmla="*/ 1336675 h 4194175"/>
              <a:gd name="connsiteX27" fmla="*/ 1 w 3241420"/>
              <a:gd name="connsiteY27" fmla="*/ 324346 h 4194175"/>
              <a:gd name="connsiteX28" fmla="*/ 1 w 3241420"/>
              <a:gd name="connsiteY28" fmla="*/ 132556 h 4194175"/>
              <a:gd name="connsiteX29" fmla="*/ 1 w 3241420"/>
              <a:gd name="connsiteY29" fmla="*/ 128151 h 4194175"/>
              <a:gd name="connsiteX30" fmla="*/ 128304 w 3241420"/>
              <a:gd name="connsiteY30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41420" h="4194175">
                <a:moveTo>
                  <a:pt x="128304" y="0"/>
                </a:moveTo>
                <a:lnTo>
                  <a:pt x="2097220" y="0"/>
                </a:lnTo>
                <a:lnTo>
                  <a:pt x="2920899" y="0"/>
                </a:lnTo>
                <a:lnTo>
                  <a:pt x="3113118" y="0"/>
                </a:lnTo>
                <a:cubicBezTo>
                  <a:pt x="3183977" y="0"/>
                  <a:pt x="3241420" y="57375"/>
                  <a:pt x="3241420" y="128151"/>
                </a:cubicBezTo>
                <a:lnTo>
                  <a:pt x="3241420" y="324346"/>
                </a:lnTo>
                <a:lnTo>
                  <a:pt x="3240220" y="324346"/>
                </a:lnTo>
                <a:lnTo>
                  <a:pt x="3240220" y="1146174"/>
                </a:lnTo>
                <a:lnTo>
                  <a:pt x="3241419" y="1146174"/>
                </a:lnTo>
                <a:lnTo>
                  <a:pt x="3241419" y="2857500"/>
                </a:lnTo>
                <a:lnTo>
                  <a:pt x="3241420" y="2857500"/>
                </a:lnTo>
                <a:lnTo>
                  <a:pt x="3241420" y="3869829"/>
                </a:lnTo>
                <a:lnTo>
                  <a:pt x="3241420" y="4061619"/>
                </a:lnTo>
                <a:lnTo>
                  <a:pt x="3241420" y="4066024"/>
                </a:lnTo>
                <a:cubicBezTo>
                  <a:pt x="3241420" y="4136800"/>
                  <a:pt x="3183977" y="4194175"/>
                  <a:pt x="3113117" y="4194175"/>
                </a:cubicBezTo>
                <a:lnTo>
                  <a:pt x="1144201" y="4194175"/>
                </a:lnTo>
                <a:lnTo>
                  <a:pt x="320522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336675"/>
                </a:lnTo>
                <a:lnTo>
                  <a:pt x="1" y="1336675"/>
                </a:lnTo>
                <a:lnTo>
                  <a:pt x="1" y="324346"/>
                </a:lnTo>
                <a:lnTo>
                  <a:pt x="1" y="13255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216000" tIns="792000" anchor="t" anchorCtr="0">
            <a:noAutofit/>
          </a:bodyPr>
          <a:lstStyle>
            <a:lvl1pPr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  <a:lvl2pPr marL="172800" indent="-172800">
              <a:buFont typeface="Wingdings" pitchFamily="2" charset="2"/>
              <a:buChar char="§"/>
              <a:defRPr sz="12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64E6D1BD-FEAC-BA42-BDA1-F9D43F97CE1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3918" y="1520825"/>
            <a:ext cx="3235582" cy="4194175"/>
          </a:xfrm>
          <a:custGeom>
            <a:avLst/>
            <a:gdLst>
              <a:gd name="connsiteX0" fmla="*/ 128304 w 3235582"/>
              <a:gd name="connsiteY0" fmla="*/ 0 h 4194175"/>
              <a:gd name="connsiteX1" fmla="*/ 2091382 w 3235582"/>
              <a:gd name="connsiteY1" fmla="*/ 0 h 4194175"/>
              <a:gd name="connsiteX2" fmla="*/ 2920899 w 3235582"/>
              <a:gd name="connsiteY2" fmla="*/ 0 h 4194175"/>
              <a:gd name="connsiteX3" fmla="*/ 3107280 w 3235582"/>
              <a:gd name="connsiteY3" fmla="*/ 0 h 4194175"/>
              <a:gd name="connsiteX4" fmla="*/ 3235582 w 3235582"/>
              <a:gd name="connsiteY4" fmla="*/ 128151 h 4194175"/>
              <a:gd name="connsiteX5" fmla="*/ 3235582 w 3235582"/>
              <a:gd name="connsiteY5" fmla="*/ 324346 h 4194175"/>
              <a:gd name="connsiteX6" fmla="*/ 3234382 w 3235582"/>
              <a:gd name="connsiteY6" fmla="*/ 324346 h 4194175"/>
              <a:gd name="connsiteX7" fmla="*/ 3234382 w 3235582"/>
              <a:gd name="connsiteY7" fmla="*/ 1336675 h 4194175"/>
              <a:gd name="connsiteX8" fmla="*/ 3234381 w 3235582"/>
              <a:gd name="connsiteY8" fmla="*/ 1336675 h 4194175"/>
              <a:gd name="connsiteX9" fmla="*/ 3234381 w 3235582"/>
              <a:gd name="connsiteY9" fmla="*/ 2857500 h 4194175"/>
              <a:gd name="connsiteX10" fmla="*/ 3234382 w 3235582"/>
              <a:gd name="connsiteY10" fmla="*/ 2857500 h 4194175"/>
              <a:gd name="connsiteX11" fmla="*/ 3234382 w 3235582"/>
              <a:gd name="connsiteY11" fmla="*/ 2950813 h 4194175"/>
              <a:gd name="connsiteX12" fmla="*/ 3235581 w 3235582"/>
              <a:gd name="connsiteY12" fmla="*/ 2950813 h 4194175"/>
              <a:gd name="connsiteX13" fmla="*/ 3235581 w 3235582"/>
              <a:gd name="connsiteY13" fmla="*/ 3300562 h 4194175"/>
              <a:gd name="connsiteX14" fmla="*/ 3234382 w 3235582"/>
              <a:gd name="connsiteY14" fmla="*/ 3311137 h 4194175"/>
              <a:gd name="connsiteX15" fmla="*/ 3234382 w 3235582"/>
              <a:gd name="connsiteY15" fmla="*/ 3869829 h 4194175"/>
              <a:gd name="connsiteX16" fmla="*/ 3235582 w 3235582"/>
              <a:gd name="connsiteY16" fmla="*/ 3869829 h 4194175"/>
              <a:gd name="connsiteX17" fmla="*/ 3235582 w 3235582"/>
              <a:gd name="connsiteY17" fmla="*/ 4066024 h 4194175"/>
              <a:gd name="connsiteX18" fmla="*/ 3107279 w 3235582"/>
              <a:gd name="connsiteY18" fmla="*/ 4194175 h 4194175"/>
              <a:gd name="connsiteX19" fmla="*/ 1144201 w 3235582"/>
              <a:gd name="connsiteY19" fmla="*/ 4194175 h 4194175"/>
              <a:gd name="connsiteX20" fmla="*/ 314684 w 3235582"/>
              <a:gd name="connsiteY20" fmla="*/ 4194175 h 4194175"/>
              <a:gd name="connsiteX21" fmla="*/ 128303 w 3235582"/>
              <a:gd name="connsiteY21" fmla="*/ 4194175 h 4194175"/>
              <a:gd name="connsiteX22" fmla="*/ 1 w 3235582"/>
              <a:gd name="connsiteY22" fmla="*/ 4066024 h 4194175"/>
              <a:gd name="connsiteX23" fmla="*/ 1 w 3235582"/>
              <a:gd name="connsiteY23" fmla="*/ 3869829 h 4194175"/>
              <a:gd name="connsiteX24" fmla="*/ 1201 w 3235582"/>
              <a:gd name="connsiteY24" fmla="*/ 3869829 h 4194175"/>
              <a:gd name="connsiteX25" fmla="*/ 1201 w 3235582"/>
              <a:gd name="connsiteY25" fmla="*/ 3311154 h 4194175"/>
              <a:gd name="connsiteX26" fmla="*/ 0 w 3235582"/>
              <a:gd name="connsiteY26" fmla="*/ 3300562 h 4194175"/>
              <a:gd name="connsiteX27" fmla="*/ 0 w 3235582"/>
              <a:gd name="connsiteY27" fmla="*/ 2950813 h 4194175"/>
              <a:gd name="connsiteX28" fmla="*/ 1200 w 3235582"/>
              <a:gd name="connsiteY28" fmla="*/ 2950813 h 4194175"/>
              <a:gd name="connsiteX29" fmla="*/ 1200 w 3235582"/>
              <a:gd name="connsiteY29" fmla="*/ 1146174 h 4194175"/>
              <a:gd name="connsiteX30" fmla="*/ 1201 w 3235582"/>
              <a:gd name="connsiteY30" fmla="*/ 1146174 h 4194175"/>
              <a:gd name="connsiteX31" fmla="*/ 1201 w 3235582"/>
              <a:gd name="connsiteY31" fmla="*/ 324346 h 4194175"/>
              <a:gd name="connsiteX32" fmla="*/ 1 w 3235582"/>
              <a:gd name="connsiteY32" fmla="*/ 324346 h 4194175"/>
              <a:gd name="connsiteX33" fmla="*/ 1 w 3235582"/>
              <a:gd name="connsiteY33" fmla="*/ 128151 h 4194175"/>
              <a:gd name="connsiteX34" fmla="*/ 128304 w 3235582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5582" h="4194175">
                <a:moveTo>
                  <a:pt x="128304" y="0"/>
                </a:moveTo>
                <a:lnTo>
                  <a:pt x="2091382" y="0"/>
                </a:lnTo>
                <a:lnTo>
                  <a:pt x="2920899" y="0"/>
                </a:lnTo>
                <a:lnTo>
                  <a:pt x="3107280" y="0"/>
                </a:lnTo>
                <a:cubicBezTo>
                  <a:pt x="3178139" y="0"/>
                  <a:pt x="3235582" y="57375"/>
                  <a:pt x="3235582" y="128151"/>
                </a:cubicBezTo>
                <a:lnTo>
                  <a:pt x="3235582" y="324346"/>
                </a:lnTo>
                <a:lnTo>
                  <a:pt x="3234382" y="324346"/>
                </a:lnTo>
                <a:lnTo>
                  <a:pt x="3234382" y="1336675"/>
                </a:lnTo>
                <a:lnTo>
                  <a:pt x="3234381" y="1336675"/>
                </a:lnTo>
                <a:lnTo>
                  <a:pt x="3234381" y="2857500"/>
                </a:lnTo>
                <a:lnTo>
                  <a:pt x="3234382" y="2857500"/>
                </a:lnTo>
                <a:lnTo>
                  <a:pt x="3234382" y="2950813"/>
                </a:lnTo>
                <a:lnTo>
                  <a:pt x="3235581" y="2950813"/>
                </a:lnTo>
                <a:lnTo>
                  <a:pt x="3235581" y="3300562"/>
                </a:lnTo>
                <a:lnTo>
                  <a:pt x="3234382" y="3311137"/>
                </a:lnTo>
                <a:lnTo>
                  <a:pt x="3234382" y="3869829"/>
                </a:lnTo>
                <a:lnTo>
                  <a:pt x="3235582" y="3869829"/>
                </a:lnTo>
                <a:lnTo>
                  <a:pt x="3235582" y="4066024"/>
                </a:lnTo>
                <a:cubicBezTo>
                  <a:pt x="3235582" y="4136800"/>
                  <a:pt x="3178139" y="4194175"/>
                  <a:pt x="3107279" y="4194175"/>
                </a:cubicBezTo>
                <a:lnTo>
                  <a:pt x="1144201" y="4194175"/>
                </a:lnTo>
                <a:lnTo>
                  <a:pt x="314684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146174"/>
                </a:lnTo>
                <a:lnTo>
                  <a:pt x="1201" y="1146174"/>
                </a:lnTo>
                <a:lnTo>
                  <a:pt x="1201" y="324346"/>
                </a:lnTo>
                <a:lnTo>
                  <a:pt x="1" y="32434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2410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016811B1-A5BA-8240-AD2C-6C70E4C9CCEA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4194175"/>
          </a:xfrm>
          <a:custGeom>
            <a:avLst/>
            <a:gdLst>
              <a:gd name="connsiteX0" fmla="*/ 128302 w 3239698"/>
              <a:gd name="connsiteY0" fmla="*/ 0 h 4194175"/>
              <a:gd name="connsiteX1" fmla="*/ 2095498 w 3239698"/>
              <a:gd name="connsiteY1" fmla="*/ 0 h 4194175"/>
              <a:gd name="connsiteX2" fmla="*/ 2920898 w 3239698"/>
              <a:gd name="connsiteY2" fmla="*/ 0 h 4194175"/>
              <a:gd name="connsiteX3" fmla="*/ 3111396 w 3239698"/>
              <a:gd name="connsiteY3" fmla="*/ 0 h 4194175"/>
              <a:gd name="connsiteX4" fmla="*/ 3239698 w 3239698"/>
              <a:gd name="connsiteY4" fmla="*/ 128151 h 4194175"/>
              <a:gd name="connsiteX5" fmla="*/ 3239698 w 3239698"/>
              <a:gd name="connsiteY5" fmla="*/ 324346 h 4194175"/>
              <a:gd name="connsiteX6" fmla="*/ 3238498 w 3239698"/>
              <a:gd name="connsiteY6" fmla="*/ 324346 h 4194175"/>
              <a:gd name="connsiteX7" fmla="*/ 3238498 w 3239698"/>
              <a:gd name="connsiteY7" fmla="*/ 1146174 h 4194175"/>
              <a:gd name="connsiteX8" fmla="*/ 3238498 w 3239698"/>
              <a:gd name="connsiteY8" fmla="*/ 1336675 h 4194175"/>
              <a:gd name="connsiteX9" fmla="*/ 3238498 w 3239698"/>
              <a:gd name="connsiteY9" fmla="*/ 2857500 h 4194175"/>
              <a:gd name="connsiteX10" fmla="*/ 3238498 w 3239698"/>
              <a:gd name="connsiteY10" fmla="*/ 2950813 h 4194175"/>
              <a:gd name="connsiteX11" fmla="*/ 3239698 w 3239698"/>
              <a:gd name="connsiteY11" fmla="*/ 2950813 h 4194175"/>
              <a:gd name="connsiteX12" fmla="*/ 3239698 w 3239698"/>
              <a:gd name="connsiteY12" fmla="*/ 3300562 h 4194175"/>
              <a:gd name="connsiteX13" fmla="*/ 3238498 w 3239698"/>
              <a:gd name="connsiteY13" fmla="*/ 3311145 h 4194175"/>
              <a:gd name="connsiteX14" fmla="*/ 3238498 w 3239698"/>
              <a:gd name="connsiteY14" fmla="*/ 3869829 h 4194175"/>
              <a:gd name="connsiteX15" fmla="*/ 3239698 w 3239698"/>
              <a:gd name="connsiteY15" fmla="*/ 3869829 h 4194175"/>
              <a:gd name="connsiteX16" fmla="*/ 3239698 w 3239698"/>
              <a:gd name="connsiteY16" fmla="*/ 4066024 h 4194175"/>
              <a:gd name="connsiteX17" fmla="*/ 3111396 w 3239698"/>
              <a:gd name="connsiteY17" fmla="*/ 4194175 h 4194175"/>
              <a:gd name="connsiteX18" fmla="*/ 1144200 w 3239698"/>
              <a:gd name="connsiteY18" fmla="*/ 4194175 h 4194175"/>
              <a:gd name="connsiteX19" fmla="*/ 318800 w 3239698"/>
              <a:gd name="connsiteY19" fmla="*/ 4194175 h 4194175"/>
              <a:gd name="connsiteX20" fmla="*/ 128302 w 3239698"/>
              <a:gd name="connsiteY20" fmla="*/ 4194175 h 4194175"/>
              <a:gd name="connsiteX21" fmla="*/ 0 w 3239698"/>
              <a:gd name="connsiteY21" fmla="*/ 4066024 h 4194175"/>
              <a:gd name="connsiteX22" fmla="*/ 0 w 3239698"/>
              <a:gd name="connsiteY22" fmla="*/ 3869829 h 4194175"/>
              <a:gd name="connsiteX23" fmla="*/ 1200 w 3239698"/>
              <a:gd name="connsiteY23" fmla="*/ 3869829 h 4194175"/>
              <a:gd name="connsiteX24" fmla="*/ 1200 w 3239698"/>
              <a:gd name="connsiteY24" fmla="*/ 3311145 h 4194175"/>
              <a:gd name="connsiteX25" fmla="*/ 0 w 3239698"/>
              <a:gd name="connsiteY25" fmla="*/ 3300562 h 4194175"/>
              <a:gd name="connsiteX26" fmla="*/ 0 w 3239698"/>
              <a:gd name="connsiteY26" fmla="*/ 2950813 h 4194175"/>
              <a:gd name="connsiteX27" fmla="*/ 1200 w 3239698"/>
              <a:gd name="connsiteY27" fmla="*/ 2950813 h 4194175"/>
              <a:gd name="connsiteX28" fmla="*/ 1200 w 3239698"/>
              <a:gd name="connsiteY28" fmla="*/ 2857500 h 4194175"/>
              <a:gd name="connsiteX29" fmla="*/ 1200 w 3239698"/>
              <a:gd name="connsiteY29" fmla="*/ 1336675 h 4194175"/>
              <a:gd name="connsiteX30" fmla="*/ 1200 w 3239698"/>
              <a:gd name="connsiteY30" fmla="*/ 1146174 h 4194175"/>
              <a:gd name="connsiteX31" fmla="*/ 1200 w 3239698"/>
              <a:gd name="connsiteY31" fmla="*/ 324346 h 4194175"/>
              <a:gd name="connsiteX32" fmla="*/ 0 w 3239698"/>
              <a:gd name="connsiteY32" fmla="*/ 324346 h 4194175"/>
              <a:gd name="connsiteX33" fmla="*/ 0 w 3239698"/>
              <a:gd name="connsiteY33" fmla="*/ 128151 h 4194175"/>
              <a:gd name="connsiteX34" fmla="*/ 128302 w 3239698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9698" h="41941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146174"/>
                </a:lnTo>
                <a:lnTo>
                  <a:pt x="3238498" y="1336675"/>
                </a:lnTo>
                <a:lnTo>
                  <a:pt x="3238498" y="2857500"/>
                </a:lnTo>
                <a:lnTo>
                  <a:pt x="3238498" y="2950813"/>
                </a:lnTo>
                <a:lnTo>
                  <a:pt x="3239698" y="2950813"/>
                </a:lnTo>
                <a:lnTo>
                  <a:pt x="3239698" y="3300562"/>
                </a:lnTo>
                <a:lnTo>
                  <a:pt x="3238498" y="3311145"/>
                </a:lnTo>
                <a:lnTo>
                  <a:pt x="3238498" y="3869829"/>
                </a:lnTo>
                <a:lnTo>
                  <a:pt x="3239698" y="3869829"/>
                </a:lnTo>
                <a:lnTo>
                  <a:pt x="3239698" y="4066024"/>
                </a:lnTo>
                <a:cubicBezTo>
                  <a:pt x="3239698" y="4136800"/>
                  <a:pt x="3182255" y="4194175"/>
                  <a:pt x="3111396" y="4194175"/>
                </a:cubicBezTo>
                <a:lnTo>
                  <a:pt x="1144200" y="4194175"/>
                </a:lnTo>
                <a:lnTo>
                  <a:pt x="318800" y="4194175"/>
                </a:lnTo>
                <a:lnTo>
                  <a:pt x="128302" y="4194175"/>
                </a:lnTo>
                <a:cubicBezTo>
                  <a:pt x="57443" y="4194175"/>
                  <a:pt x="0" y="4136800"/>
                  <a:pt x="0" y="4066024"/>
                </a:cubicBezTo>
                <a:lnTo>
                  <a:pt x="0" y="3869829"/>
                </a:lnTo>
                <a:lnTo>
                  <a:pt x="1200" y="3869829"/>
                </a:lnTo>
                <a:lnTo>
                  <a:pt x="1200" y="3311145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2857500"/>
                </a:lnTo>
                <a:lnTo>
                  <a:pt x="1200" y="1336675"/>
                </a:lnTo>
                <a:lnTo>
                  <a:pt x="1200" y="1146174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ru-RU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501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с изображе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0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700" y="3238501"/>
            <a:ext cx="34236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815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8202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000" y="3238500"/>
            <a:ext cx="34236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00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1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story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9599" y="1520825"/>
            <a:ext cx="34272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8800" y="3238501"/>
            <a:ext cx="34272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788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34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59599" y="3238500"/>
            <a:ext cx="34272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72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00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EFDFD8BD-93BC-EB4F-BABE-DBF6545056F0}"/>
              </a:ext>
            </a:extLst>
          </p:cNvPr>
          <p:cNvGrpSpPr/>
          <p:nvPr userDrawn="1"/>
        </p:nvGrpSpPr>
        <p:grpSpPr>
          <a:xfrm>
            <a:off x="0" y="0"/>
            <a:ext cx="381000" cy="6858000"/>
            <a:chOff x="0" y="0"/>
            <a:chExt cx="381000" cy="6858000"/>
          </a:xfrm>
        </p:grpSpPr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FFED65D-5AB0-0549-9457-BCD403ABACCC}"/>
                </a:ext>
              </a:extLst>
            </p:cNvPr>
            <p:cNvSpPr/>
            <p:nvPr/>
          </p:nvSpPr>
          <p:spPr>
            <a:xfrm>
              <a:off x="0" y="0"/>
              <a:ext cx="3810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5" name="Graphic 17">
              <a:extLst>
                <a:ext uri="{FF2B5EF4-FFF2-40B4-BE49-F238E27FC236}">
                  <a16:creationId xmlns:a16="http://schemas.microsoft.com/office/drawing/2014/main" id="{B106E481-BC52-084B-BD16-EC69B340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35" y="74735"/>
              <a:ext cx="231530" cy="23153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A937329-A5D2-234C-A6B7-B52D8D7DC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999" y="6097737"/>
            <a:ext cx="3619501" cy="37941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>
              <a:buFont typeface="+mj-lt"/>
              <a:buNone/>
              <a:defRPr lang="en-US" sz="9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6788A0-C0CF-5B46-8795-BF39F49B4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7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BFFCDC6-7B1A-A14E-8928-E580EDB1A4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B10214-E834-1748-9DB8-0CD9837F3D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14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08198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B83ECDA-566B-F24D-98DD-1C4365DA0C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08198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EC833233-3071-AC4C-A5B5-417AD6FFCBA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93213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68485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D254B8-4B10-A944-B612-D7C362B52D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68485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>
            <a:extLst>
              <a:ext uri="{FF2B5EF4-FFF2-40B4-BE49-F238E27FC236}">
                <a16:creationId xmlns:a16="http://schemas.microsoft.com/office/drawing/2014/main" id="{D90E1C47-7EC1-9343-B38E-C0B066C9D8E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53500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9190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4CFBDA0-1F28-8F4E-8563-AAB4CBBC1C90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62000" y="1520826"/>
            <a:ext cx="2478452" cy="3813174"/>
          </a:xfrm>
          <a:custGeom>
            <a:avLst/>
            <a:gdLst>
              <a:gd name="connsiteX0" fmla="*/ 128302 w 2478452"/>
              <a:gd name="connsiteY0" fmla="*/ 0 h 3813174"/>
              <a:gd name="connsiteX1" fmla="*/ 1001604 w 2478452"/>
              <a:gd name="connsiteY1" fmla="*/ 0 h 3813174"/>
              <a:gd name="connsiteX2" fmla="*/ 1476847 w 2478452"/>
              <a:gd name="connsiteY2" fmla="*/ 0 h 3813174"/>
              <a:gd name="connsiteX3" fmla="*/ 2350149 w 2478452"/>
              <a:gd name="connsiteY3" fmla="*/ 0 h 3813174"/>
              <a:gd name="connsiteX4" fmla="*/ 2478451 w 2478452"/>
              <a:gd name="connsiteY4" fmla="*/ 128151 h 3813174"/>
              <a:gd name="connsiteX5" fmla="*/ 2478451 w 2478452"/>
              <a:gd name="connsiteY5" fmla="*/ 137290 h 3813174"/>
              <a:gd name="connsiteX6" fmla="*/ 2478452 w 2478452"/>
              <a:gd name="connsiteY6" fmla="*/ 137290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85986 h 3813174"/>
              <a:gd name="connsiteX10" fmla="*/ 2476500 w 2478452"/>
              <a:gd name="connsiteY10" fmla="*/ 3675456 h 3813174"/>
              <a:gd name="connsiteX11" fmla="*/ 2338782 w 2478452"/>
              <a:gd name="connsiteY11" fmla="*/ 3813174 h 3813174"/>
              <a:gd name="connsiteX12" fmla="*/ 137718 w 2478452"/>
              <a:gd name="connsiteY12" fmla="*/ 3813174 h 3813174"/>
              <a:gd name="connsiteX13" fmla="*/ 0 w 2478452"/>
              <a:gd name="connsiteY13" fmla="*/ 3675456 h 3813174"/>
              <a:gd name="connsiteX14" fmla="*/ 0 w 2478452"/>
              <a:gd name="connsiteY14" fmla="*/ 3485986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324346 h 3813174"/>
              <a:gd name="connsiteX18" fmla="*/ 0 w 2478452"/>
              <a:gd name="connsiteY18" fmla="*/ 137290 h 3813174"/>
              <a:gd name="connsiteX19" fmla="*/ 0 w 2478452"/>
              <a:gd name="connsiteY19" fmla="*/ 128151 h 3813174"/>
              <a:gd name="connsiteX20" fmla="*/ 128302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85986"/>
                </a:lnTo>
                <a:lnTo>
                  <a:pt x="2476500" y="3675456"/>
                </a:lnTo>
                <a:cubicBezTo>
                  <a:pt x="2476500" y="3751516"/>
                  <a:pt x="2414842" y="3813174"/>
                  <a:pt x="2338782" y="3813174"/>
                </a:cubicBezTo>
                <a:lnTo>
                  <a:pt x="137718" y="3813174"/>
                </a:lnTo>
                <a:cubicBezTo>
                  <a:pt x="61658" y="3813174"/>
                  <a:pt x="0" y="3751516"/>
                  <a:pt x="0" y="3675456"/>
                </a:cubicBezTo>
                <a:lnTo>
                  <a:pt x="0" y="3485986"/>
                </a:lnTo>
                <a:lnTo>
                  <a:pt x="0" y="1086904"/>
                </a:lnTo>
                <a:lnTo>
                  <a:pt x="0" y="89743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6C813D7-A1A9-AF4F-A934-2062742B340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36208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500003 h 3813174"/>
              <a:gd name="connsiteX10" fmla="*/ 2476500 w 2478452"/>
              <a:gd name="connsiteY10" fmla="*/ 3689473 h 3813174"/>
              <a:gd name="connsiteX11" fmla="*/ 2352799 w 2478452"/>
              <a:gd name="connsiteY11" fmla="*/ 3813174 h 3813174"/>
              <a:gd name="connsiteX12" fmla="*/ 123701 w 2478452"/>
              <a:gd name="connsiteY12" fmla="*/ 3813174 h 3813174"/>
              <a:gd name="connsiteX13" fmla="*/ 0 w 2478452"/>
              <a:gd name="connsiteY13" fmla="*/ 3689473 h 3813174"/>
              <a:gd name="connsiteX14" fmla="*/ 0 w 2478452"/>
              <a:gd name="connsiteY14" fmla="*/ 3500003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500003"/>
                </a:lnTo>
                <a:lnTo>
                  <a:pt x="2476500" y="3689473"/>
                </a:lnTo>
                <a:cubicBezTo>
                  <a:pt x="2476500" y="3757791"/>
                  <a:pt x="2421117" y="3813174"/>
                  <a:pt x="2352799" y="3813174"/>
                </a:cubicBezTo>
                <a:lnTo>
                  <a:pt x="123701" y="3813174"/>
                </a:lnTo>
                <a:cubicBezTo>
                  <a:pt x="55383" y="3813174"/>
                  <a:pt x="0" y="3757791"/>
                  <a:pt x="0" y="3689473"/>
                </a:cubicBezTo>
                <a:lnTo>
                  <a:pt x="0" y="3500003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4680C6-9F3C-2A41-878D-87FBD2D483C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96000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B98083D-3418-9E4D-8839-E4B1717EC19F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755792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4A7075C0-E044-BF45-A0C5-A0AB8C3552CE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0BF6C57-F5E3-A743-9F85-41D89E1EBF15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3621452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C29040D5-B3CA-234B-B359-179421D95DD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334255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4010E7BE-EB3C-FB4F-90B8-C7D492F5A07F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8986839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22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4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0837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0C0BDC-2326-C342-A268-BCB330DC8F0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96386FD-62DF-AD42-9177-C3D8AF59C4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5658AED-E294-2343-ACC5-C4EE927BF08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106297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CDEB9C7-2BF5-8D43-ACB2-F1512B1035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778553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с изображением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833F92EC-DD41-7F47-919F-C6C35669786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778553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894AD9BD-4196-EE44-B110-D58F17EC48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06297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4BF12DB0-A3AD-DC49-BC83-002DE237BC1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32304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EF06F81B-D57A-D340-B9D5-5C5A0750B8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62000" y="1520826"/>
            <a:ext cx="2478452" cy="1344625"/>
          </a:xfrm>
          <a:custGeom>
            <a:avLst/>
            <a:gdLst>
              <a:gd name="connsiteX0" fmla="*/ 128302 w 2478452"/>
              <a:gd name="connsiteY0" fmla="*/ 0 h 1344625"/>
              <a:gd name="connsiteX1" fmla="*/ 1001604 w 2478452"/>
              <a:gd name="connsiteY1" fmla="*/ 0 h 1344625"/>
              <a:gd name="connsiteX2" fmla="*/ 1476847 w 2478452"/>
              <a:gd name="connsiteY2" fmla="*/ 0 h 1344625"/>
              <a:gd name="connsiteX3" fmla="*/ 2350149 w 2478452"/>
              <a:gd name="connsiteY3" fmla="*/ 0 h 1344625"/>
              <a:gd name="connsiteX4" fmla="*/ 2478451 w 2478452"/>
              <a:gd name="connsiteY4" fmla="*/ 128151 h 1344625"/>
              <a:gd name="connsiteX5" fmla="*/ 2478451 w 2478452"/>
              <a:gd name="connsiteY5" fmla="*/ 137290 h 1344625"/>
              <a:gd name="connsiteX6" fmla="*/ 2478452 w 2478452"/>
              <a:gd name="connsiteY6" fmla="*/ 137290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324346 h 1344625"/>
              <a:gd name="connsiteX17" fmla="*/ 0 w 2478452"/>
              <a:gd name="connsiteY17" fmla="*/ 137290 h 1344625"/>
              <a:gd name="connsiteX18" fmla="*/ 0 w 2478452"/>
              <a:gd name="connsiteY18" fmla="*/ 128151 h 1344625"/>
              <a:gd name="connsiteX19" fmla="*/ 128302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2476500" cy="2476500"/>
          </a:xfrm>
          <a:prstGeom prst="round2SameRect">
            <a:avLst>
              <a:gd name="adj1" fmla="val 0"/>
              <a:gd name="adj2" fmla="val 5561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857500"/>
            <a:ext cx="2476500" cy="2476500"/>
          </a:xfrm>
          <a:prstGeom prst="round2SameRect">
            <a:avLst>
              <a:gd name="adj1" fmla="val 0"/>
              <a:gd name="adj2" fmla="val 4995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75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83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2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ольшие цифры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DA7ABE-50C0-C54D-8610-FB26D990E85D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667500" y="210185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67500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667500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67500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9339264" y="2098187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39264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D3E6D17-8008-624F-A8DC-7AC3569F631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339264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F2168AE-3C35-B740-A6BB-1DA87C663B5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339264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A6F2D8C-AA45-AC4F-B273-253FD8C5AD92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62000" y="170021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0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7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641DAE0-4E11-DE43-9801-F67D2E921CDB}"/>
              </a:ext>
            </a:extLst>
          </p:cNvPr>
          <p:cNvSpPr/>
          <p:nvPr userDrawn="1"/>
        </p:nvSpPr>
        <p:spPr>
          <a:xfrm flipH="1">
            <a:off x="0" y="0"/>
            <a:ext cx="5905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noFill/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03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532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38061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3416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града 1, светдый фог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1959" y="5413693"/>
            <a:ext cx="1013673" cy="545526"/>
          </a:xfrm>
          <a:prstGeom prst="rect">
            <a:avLst/>
          </a:prstGeom>
        </p:spPr>
      </p:pic>
      <p:sp>
        <p:nvSpPr>
          <p:cNvPr id="28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21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0134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498" y="5413693"/>
            <a:ext cx="555407" cy="56979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53182" y="-694482"/>
            <a:ext cx="1318631" cy="538609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344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0757598" y="5426027"/>
            <a:ext cx="18000" cy="529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249636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76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града 1, светдый фог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684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98" y="212399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51938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5028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700213"/>
            <a:ext cx="5334000" cy="26812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>
              <a:defRPr lang="ru-RU" dirty="0"/>
            </a:lvl1pPr>
            <a:lvl2pPr>
              <a:defRPr b="1"/>
            </a:lvl2pPr>
            <a:lvl3pPr marL="171450" indent="-171450">
              <a:buFont typeface="Wingdings" panose="05000000000000000000" pitchFamily="2" charset="2"/>
              <a:buChar char="§"/>
              <a:defRPr b="0"/>
            </a:lvl3pPr>
            <a:lvl4pPr marL="0" indent="0">
              <a:buNone/>
              <a:defRPr/>
            </a:lvl4pPr>
            <a:lvl5pPr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9pPr marL="0" indent="0">
              <a:buNone/>
              <a:defRPr/>
            </a:lvl9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  <a:p>
            <a:pPr lvl="5"/>
            <a:r>
              <a:rPr lang="ru-RU" dirty="0"/>
              <a:t>Шестой уровень</a:t>
            </a:r>
            <a:endParaRPr lang="en-US" dirty="0"/>
          </a:p>
          <a:p>
            <a:pPr lvl="6"/>
            <a:r>
              <a:rPr lang="ru-RU" dirty="0"/>
              <a:t>Седьмой уровень</a:t>
            </a:r>
            <a:endParaRPr lang="en-US" dirty="0"/>
          </a:p>
          <a:p>
            <a:pPr lvl="8"/>
            <a:r>
              <a:rPr lang="ru-RU" dirty="0"/>
              <a:t>Восьмой уровень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49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шет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id="{D87BFF01-D143-4E93-A229-65DAD4B2B6C9}"/>
              </a:ext>
            </a:extLst>
          </p:cNvPr>
          <p:cNvSpPr>
            <a:spLocks noGrp="1"/>
          </p:cNvSpPr>
          <p:nvPr userDrawn="1">
            <p:ph type="pic" sz="quarter" idx="45"/>
          </p:nvPr>
        </p:nvSpPr>
        <p:spPr>
          <a:xfrm>
            <a:off x="6656002" y="1584828"/>
            <a:ext cx="2689996" cy="3579048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400" baseline="0"/>
            </a:lvl1pPr>
          </a:lstStyle>
          <a:p>
            <a:r>
              <a:rPr lang="ru-RU" dirty="0"/>
              <a:t>Вставка рисунка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6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утбу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E7DF71D-9F9F-4851-A9D9-AC5C3710A0A3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830193" y="1333500"/>
            <a:ext cx="5836204" cy="365605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26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нобло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5232757" y="1627200"/>
            <a:ext cx="6426000" cy="3618000"/>
          </a:xfrm>
          <a:pattFill prst="pct25">
            <a:fgClr>
              <a:schemeClr val="tx1"/>
            </a:fgClr>
            <a:bgClr>
              <a:schemeClr val="bg2"/>
            </a:bgClr>
          </a:pattFill>
        </p:spPr>
        <p:txBody>
          <a:bodyPr anchor="ctr" anchorCtr="1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ru-RU" dirty="0"/>
              <a:t>Нажмите</a:t>
            </a:r>
            <a:r>
              <a:rPr lang="en-US" dirty="0"/>
              <a:t> </a:t>
            </a:r>
            <a:r>
              <a:rPr lang="ru-RU" dirty="0"/>
              <a:t>для</a:t>
            </a:r>
            <a:br>
              <a:rPr lang="en-US" dirty="0"/>
            </a:br>
            <a:r>
              <a:rPr lang="ru-RU" dirty="0"/>
              <a:t>вставки</a:t>
            </a:r>
            <a:r>
              <a:rPr lang="en-US" dirty="0"/>
              <a:t> </a:t>
            </a:r>
            <a:r>
              <a:rPr lang="ru-RU" dirty="0"/>
              <a:t>изображения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06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8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95CD079-293F-0E4D-9321-BAC583B0AA86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5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второго уровн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9468217F-94C2-2640-9AA7-D9F166A51CE5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C5B148-0CB7-7847-A412-E848E273B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9A28D291-5161-474F-8C87-0D740D1C00D0}"/>
              </a:ext>
            </a:extLst>
          </p:cNvPr>
          <p:cNvGrpSpPr/>
          <p:nvPr userDrawn="1"/>
        </p:nvGrpSpPr>
        <p:grpSpPr>
          <a:xfrm>
            <a:off x="0" y="0"/>
            <a:ext cx="762000" cy="6858000"/>
            <a:chOff x="0" y="0"/>
            <a:chExt cx="762000" cy="6858000"/>
          </a:xfrm>
        </p:grpSpPr>
        <p:sp>
          <p:nvSpPr>
            <p:cNvPr id="20" name="Yellow strip">
              <a:extLst>
                <a:ext uri="{FF2B5EF4-FFF2-40B4-BE49-F238E27FC236}">
                  <a16:creationId xmlns:a16="http://schemas.microsoft.com/office/drawing/2014/main" id="{176FF8D7-16FE-CF42-A078-742A0CB1A540}"/>
                </a:ext>
              </a:extLst>
            </p:cNvPr>
            <p:cNvSpPr/>
            <p:nvPr userDrawn="1"/>
          </p:nvSpPr>
          <p:spPr>
            <a:xfrm>
              <a:off x="0" y="0"/>
              <a:ext cx="762000" cy="6858000"/>
            </a:xfrm>
            <a:prstGeom prst="rect">
              <a:avLst/>
            </a:prstGeom>
            <a:solidFill>
              <a:srgbClr val="FE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1" name="Slogan">
              <a:extLst>
                <a:ext uri="{FF2B5EF4-FFF2-40B4-BE49-F238E27FC236}">
                  <a16:creationId xmlns:a16="http://schemas.microsoft.com/office/drawing/2014/main" id="{1C078284-8A7D-DB4D-BA21-19A38E826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400" y="6586238"/>
              <a:ext cx="457200" cy="152400"/>
            </a:xfrm>
            <a:prstGeom prst="rect">
              <a:avLst/>
            </a:prstGeom>
          </p:spPr>
        </p:pic>
        <p:pic>
          <p:nvPicPr>
            <p:cNvPr id="26" name="Logo">
              <a:extLst>
                <a:ext uri="{FF2B5EF4-FFF2-40B4-BE49-F238E27FC236}">
                  <a16:creationId xmlns:a16="http://schemas.microsoft.com/office/drawing/2014/main" id="{8DAD66B6-E218-1B4A-AF92-724424CC1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874" y="190500"/>
              <a:ext cx="382626" cy="1743075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1CAC-7AC1-0F4F-9718-32B556C3826F}"/>
              </a:ext>
            </a:extLst>
          </p:cNvPr>
          <p:cNvCxnSpPr>
            <a:cxnSpLocks/>
          </p:cNvCxnSpPr>
          <p:nvPr/>
        </p:nvCxnSpPr>
        <p:spPr>
          <a:xfrm>
            <a:off x="2852610" y="4961247"/>
            <a:ext cx="0" cy="1129308"/>
          </a:xfrm>
          <a:prstGeom prst="line">
            <a:avLst/>
          </a:prstGeom>
          <a:ln w="25400" cap="flat">
            <a:solidFill>
              <a:srgbClr val="FFE8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12737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98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2C0F-8427-4109-9636-178306F88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/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D7E30B8-914D-D243-B7C2-E3005E3F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10668000" cy="5715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02F93523-FC27-944D-93B6-7B72785D9BD9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8" hidden="1">
            <a:extLst>
              <a:ext uri="{FF2B5EF4-FFF2-40B4-BE49-F238E27FC236}">
                <a16:creationId xmlns:a16="http://schemas.microsoft.com/office/drawing/2014/main" id="{3ED09647-438D-440D-A74B-A3E9ED9F2E58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A5C698B-58A9-4EE3-A887-FBE0B896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20824"/>
            <a:ext cx="1066800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9423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95" r:id="rId2"/>
    <p:sldLayoutId id="2147483912" r:id="rId3"/>
    <p:sldLayoutId id="2147483913" r:id="rId4"/>
    <p:sldLayoutId id="2147483822" r:id="rId5"/>
    <p:sldLayoutId id="2147483911" r:id="rId6"/>
    <p:sldLayoutId id="2147483819" r:id="rId7"/>
    <p:sldLayoutId id="2147483821" r:id="rId8"/>
    <p:sldLayoutId id="2147483894" r:id="rId9"/>
    <p:sldLayoutId id="2147483814" r:id="rId10"/>
    <p:sldLayoutId id="2147483820" r:id="rId11"/>
    <p:sldLayoutId id="2147483826" r:id="rId12"/>
    <p:sldLayoutId id="2147483828" r:id="rId13"/>
    <p:sldLayoutId id="2147483823" r:id="rId14"/>
    <p:sldLayoutId id="2147483839" r:id="rId15"/>
    <p:sldLayoutId id="2147483835" r:id="rId16"/>
    <p:sldLayoutId id="2147483848" r:id="rId17"/>
    <p:sldLayoutId id="2147483840" r:id="rId18"/>
    <p:sldLayoutId id="2147483847" r:id="rId19"/>
    <p:sldLayoutId id="2147483833" r:id="rId20"/>
    <p:sldLayoutId id="2147483834" r:id="rId21"/>
    <p:sldLayoutId id="2147483837" r:id="rId22"/>
    <p:sldLayoutId id="2147483858" r:id="rId23"/>
    <p:sldLayoutId id="2147483830" r:id="rId24"/>
    <p:sldLayoutId id="2147483836" r:id="rId25"/>
    <p:sldLayoutId id="2147483852" r:id="rId26"/>
    <p:sldLayoutId id="2147483831" r:id="rId27"/>
    <p:sldLayoutId id="2147483849" r:id="rId28"/>
    <p:sldLayoutId id="2147483832" r:id="rId29"/>
    <p:sldLayoutId id="2147483850" r:id="rId30"/>
    <p:sldLayoutId id="2147483851" r:id="rId31"/>
    <p:sldLayoutId id="2147483838" r:id="rId32"/>
    <p:sldLayoutId id="2147483845" r:id="rId33"/>
    <p:sldLayoutId id="2147483854" r:id="rId34"/>
    <p:sldLayoutId id="2147483861" r:id="rId35"/>
    <p:sldLayoutId id="2147483857" r:id="rId36"/>
    <p:sldLayoutId id="2147483886" r:id="rId37"/>
    <p:sldLayoutId id="2147483855" r:id="rId38"/>
    <p:sldLayoutId id="2147483862" r:id="rId39"/>
    <p:sldLayoutId id="2147483860" r:id="rId40"/>
    <p:sldLayoutId id="2147483887" r:id="rId41"/>
    <p:sldLayoutId id="2147483829" r:id="rId42"/>
    <p:sldLayoutId id="2147483853" r:id="rId43"/>
    <p:sldLayoutId id="2147483844" r:id="rId44"/>
    <p:sldLayoutId id="2147483842" r:id="rId45"/>
    <p:sldLayoutId id="2147483843" r:id="rId46"/>
    <p:sldLayoutId id="2147483914" r:id="rId47"/>
    <p:sldLayoutId id="2147483889" r:id="rId48"/>
    <p:sldLayoutId id="2147483899" r:id="rId49"/>
    <p:sldLayoutId id="2147483902" r:id="rId50"/>
    <p:sldLayoutId id="2147483904" r:id="rId51"/>
    <p:sldLayoutId id="2147483905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lang="x-none" sz="12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lang="x-none" sz="1200" b="1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71450" indent="-17145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76400" rtl="0" eaLnBrk="1" latinLnBrk="0" hangingPunct="1">
        <a:lnSpc>
          <a:spcPct val="90000"/>
        </a:lnSpc>
        <a:spcBef>
          <a:spcPts val="600"/>
        </a:spcBef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57144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7144" algn="l" defTabSz="914400" rtl="0" eaLnBrk="1" latinLnBrk="0" hangingPunct="1"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20">
          <p15:clr>
            <a:srgbClr val="E5E5E5"/>
          </p15:clr>
        </p15:guide>
        <p15:guide id="4" pos="240">
          <p15:clr>
            <a:srgbClr val="E5E5E5"/>
          </p15:clr>
        </p15:guide>
        <p15:guide id="5" pos="360">
          <p15:clr>
            <a:srgbClr val="E5E5E5"/>
          </p15:clr>
        </p15:guide>
        <p15:guide id="7" pos="600">
          <p15:clr>
            <a:srgbClr val="E5E5E5"/>
          </p15:clr>
        </p15:guide>
        <p15:guide id="8" pos="720">
          <p15:clr>
            <a:srgbClr val="E5E5E5"/>
          </p15:clr>
        </p15:guide>
        <p15:guide id="9" pos="840">
          <p15:clr>
            <a:srgbClr val="E5E5E5"/>
          </p15:clr>
        </p15:guide>
        <p15:guide id="11" pos="1080">
          <p15:clr>
            <a:srgbClr val="E5E5E5"/>
          </p15:clr>
        </p15:guide>
        <p15:guide id="12" pos="1200">
          <p15:clr>
            <a:srgbClr val="E5E5E5"/>
          </p15:clr>
        </p15:guide>
        <p15:guide id="13" pos="1320">
          <p15:clr>
            <a:srgbClr val="E5E5E5"/>
          </p15:clr>
        </p15:guide>
        <p15:guide id="15" pos="1576">
          <p15:clr>
            <a:srgbClr val="E5E5E5"/>
          </p15:clr>
        </p15:guide>
        <p15:guide id="16" pos="1680">
          <p15:clr>
            <a:srgbClr val="E5E5E5"/>
          </p15:clr>
        </p15:guide>
        <p15:guide id="17" pos="1800">
          <p15:clr>
            <a:srgbClr val="E5E5E5"/>
          </p15:clr>
        </p15:guide>
        <p15:guide id="19" pos="2040">
          <p15:clr>
            <a:srgbClr val="E5E5E5"/>
          </p15:clr>
        </p15:guide>
        <p15:guide id="20" pos="2160">
          <p15:clr>
            <a:srgbClr val="E5E5E5"/>
          </p15:clr>
        </p15:guide>
        <p15:guide id="21" pos="2280">
          <p15:clr>
            <a:srgbClr val="E5E5E5"/>
          </p15:clr>
        </p15:guide>
        <p15:guide id="23" pos="2520">
          <p15:clr>
            <a:srgbClr val="E5E5E5"/>
          </p15:clr>
        </p15:guide>
        <p15:guide id="24" pos="2640">
          <p15:clr>
            <a:srgbClr val="E5E5E5"/>
          </p15:clr>
        </p15:guide>
        <p15:guide id="25" pos="2760">
          <p15:clr>
            <a:srgbClr val="E5E5E5"/>
          </p15:clr>
        </p15:guide>
        <p15:guide id="27" pos="3000">
          <p15:clr>
            <a:srgbClr val="E5E5E5"/>
          </p15:clr>
        </p15:guide>
        <p15:guide id="28" pos="3120">
          <p15:clr>
            <a:srgbClr val="E5E5E5"/>
          </p15:clr>
        </p15:guide>
        <p15:guide id="29" pos="3240">
          <p15:clr>
            <a:srgbClr val="E5E5E5"/>
          </p15:clr>
        </p15:guide>
        <p15:guide id="31" pos="3480">
          <p15:clr>
            <a:srgbClr val="E5E5E5"/>
          </p15:clr>
        </p15:guide>
        <p15:guide id="32" pos="3600">
          <p15:clr>
            <a:srgbClr val="E5E5E5"/>
          </p15:clr>
        </p15:guide>
        <p15:guide id="33" pos="3720">
          <p15:clr>
            <a:srgbClr val="E5E5E5"/>
          </p15:clr>
        </p15:guide>
        <p15:guide id="35" pos="3960">
          <p15:clr>
            <a:srgbClr val="E5E5E5"/>
          </p15:clr>
        </p15:guide>
        <p15:guide id="36" pos="4080">
          <p15:clr>
            <a:srgbClr val="E5E5E5"/>
          </p15:clr>
        </p15:guide>
        <p15:guide id="37" pos="4200">
          <p15:clr>
            <a:srgbClr val="E5E5E5"/>
          </p15:clr>
        </p15:guide>
        <p15:guide id="39" pos="4440">
          <p15:clr>
            <a:srgbClr val="E5E5E5"/>
          </p15:clr>
        </p15:guide>
        <p15:guide id="40" pos="4566">
          <p15:clr>
            <a:srgbClr val="E5E5E5"/>
          </p15:clr>
        </p15:guide>
        <p15:guide id="41" pos="4680">
          <p15:clr>
            <a:srgbClr val="E5E5E5"/>
          </p15:clr>
        </p15:guide>
        <p15:guide id="43" pos="4920">
          <p15:clr>
            <a:srgbClr val="E5E5E5"/>
          </p15:clr>
        </p15:guide>
        <p15:guide id="44" pos="5040">
          <p15:clr>
            <a:srgbClr val="E5E5E5"/>
          </p15:clr>
        </p15:guide>
        <p15:guide id="45" pos="5160">
          <p15:clr>
            <a:srgbClr val="E5E5E5"/>
          </p15:clr>
        </p15:guide>
        <p15:guide id="47" pos="5400">
          <p15:clr>
            <a:srgbClr val="E5E5E5"/>
          </p15:clr>
        </p15:guide>
        <p15:guide id="48" pos="5520">
          <p15:clr>
            <a:srgbClr val="E5E5E5"/>
          </p15:clr>
        </p15:guide>
        <p15:guide id="49" pos="5640">
          <p15:clr>
            <a:srgbClr val="E5E5E5"/>
          </p15:clr>
        </p15:guide>
        <p15:guide id="51" pos="5880">
          <p15:clr>
            <a:srgbClr val="E5E5E5"/>
          </p15:clr>
        </p15:guide>
        <p15:guide id="52" pos="6000">
          <p15:clr>
            <a:srgbClr val="E5E5E5"/>
          </p15:clr>
        </p15:guide>
        <p15:guide id="53" pos="6120">
          <p15:clr>
            <a:srgbClr val="E5E5E5"/>
          </p15:clr>
        </p15:guide>
        <p15:guide id="55" pos="6360">
          <p15:clr>
            <a:srgbClr val="E5E5E5"/>
          </p15:clr>
        </p15:guide>
        <p15:guide id="56" pos="6480">
          <p15:clr>
            <a:srgbClr val="E5E5E5"/>
          </p15:clr>
        </p15:guide>
        <p15:guide id="57" pos="6600">
          <p15:clr>
            <a:srgbClr val="E5E5E5"/>
          </p15:clr>
        </p15:guide>
        <p15:guide id="59" pos="6840">
          <p15:clr>
            <a:srgbClr val="E5E5E5"/>
          </p15:clr>
        </p15:guide>
        <p15:guide id="60" pos="6960">
          <p15:clr>
            <a:srgbClr val="E5E5E5"/>
          </p15:clr>
        </p15:guide>
        <p15:guide id="61" pos="7080">
          <p15:clr>
            <a:srgbClr val="E5E5E5"/>
          </p15:clr>
        </p15:guide>
        <p15:guide id="63" pos="7320">
          <p15:clr>
            <a:srgbClr val="E5E5E5"/>
          </p15:clr>
        </p15:guide>
        <p15:guide id="64" pos="7440">
          <p15:clr>
            <a:srgbClr val="E5E5E5"/>
          </p15:clr>
        </p15:guide>
        <p15:guide id="65" pos="7560">
          <p15:clr>
            <a:srgbClr val="E5E5E5"/>
          </p15:clr>
        </p15:guide>
        <p15:guide id="66" orient="horz">
          <p15:clr>
            <a:srgbClr val="E5E5E5"/>
          </p15:clr>
        </p15:guide>
        <p15:guide id="67" orient="horz" pos="4320">
          <p15:clr>
            <a:srgbClr val="E5E5E5"/>
          </p15:clr>
        </p15:guide>
        <p15:guide id="68" orient="horz" pos="120">
          <p15:clr>
            <a:srgbClr val="E5E5E5"/>
          </p15:clr>
        </p15:guide>
        <p15:guide id="70" orient="horz" pos="360">
          <p15:clr>
            <a:srgbClr val="E5E5E5"/>
          </p15:clr>
        </p15:guide>
        <p15:guide id="71" orient="horz" pos="480">
          <p15:clr>
            <a:srgbClr val="E5E5E5"/>
          </p15:clr>
        </p15:guide>
        <p15:guide id="72" orient="horz" pos="600">
          <p15:clr>
            <a:srgbClr val="E5E5E5"/>
          </p15:clr>
        </p15:guide>
        <p15:guide id="73" orient="horz" pos="720">
          <p15:clr>
            <a:srgbClr val="E5E5E5"/>
          </p15:clr>
        </p15:guide>
        <p15:guide id="74" orient="horz" pos="840">
          <p15:clr>
            <a:srgbClr val="E5E5E5"/>
          </p15:clr>
        </p15:guide>
        <p15:guide id="75" orient="horz" pos="958" userDrawn="1">
          <p15:clr>
            <a:srgbClr val="E5E5E5"/>
          </p15:clr>
        </p15:guide>
        <p15:guide id="77" orient="horz" pos="1200">
          <p15:clr>
            <a:srgbClr val="E5E5E5"/>
          </p15:clr>
        </p15:guide>
        <p15:guide id="78" orient="horz" pos="1320">
          <p15:clr>
            <a:srgbClr val="E5E5E5"/>
          </p15:clr>
        </p15:guide>
        <p15:guide id="79" orient="horz" pos="1440">
          <p15:clr>
            <a:srgbClr val="E5E5E5"/>
          </p15:clr>
        </p15:guide>
        <p15:guide id="80" orient="horz" pos="1560">
          <p15:clr>
            <a:srgbClr val="E5E5E5"/>
          </p15:clr>
        </p15:guide>
        <p15:guide id="81" orient="horz" pos="1680">
          <p15:clr>
            <a:srgbClr val="E5E5E5"/>
          </p15:clr>
        </p15:guide>
        <p15:guide id="82" orient="horz" pos="1800">
          <p15:clr>
            <a:srgbClr val="E5E5E5"/>
          </p15:clr>
        </p15:guide>
        <p15:guide id="83" orient="horz" pos="1920">
          <p15:clr>
            <a:srgbClr val="E5E5E5"/>
          </p15:clr>
        </p15:guide>
        <p15:guide id="84" orient="horz" pos="2040">
          <p15:clr>
            <a:srgbClr val="E5E5E5"/>
          </p15:clr>
        </p15:guide>
        <p15:guide id="85" orient="horz" pos="2160">
          <p15:clr>
            <a:srgbClr val="E5E5E5"/>
          </p15:clr>
        </p15:guide>
        <p15:guide id="86" orient="horz" pos="2272">
          <p15:clr>
            <a:srgbClr val="E5E5E5"/>
          </p15:clr>
        </p15:guide>
        <p15:guide id="87" orient="horz" pos="2400">
          <p15:clr>
            <a:srgbClr val="E5E5E5"/>
          </p15:clr>
        </p15:guide>
        <p15:guide id="88" orient="horz" pos="2520">
          <p15:clr>
            <a:srgbClr val="E5E5E5"/>
          </p15:clr>
        </p15:guide>
        <p15:guide id="89" orient="horz" pos="2640">
          <p15:clr>
            <a:srgbClr val="E5E5E5"/>
          </p15:clr>
        </p15:guide>
        <p15:guide id="90" orient="horz" pos="2760">
          <p15:clr>
            <a:srgbClr val="E5E5E5"/>
          </p15:clr>
        </p15:guide>
        <p15:guide id="91" orient="horz" pos="2880">
          <p15:clr>
            <a:srgbClr val="E5E5E5"/>
          </p15:clr>
        </p15:guide>
        <p15:guide id="92" orient="horz" pos="3000">
          <p15:clr>
            <a:srgbClr val="E5E5E5"/>
          </p15:clr>
        </p15:guide>
        <p15:guide id="93" orient="horz" pos="3120">
          <p15:clr>
            <a:srgbClr val="E5E5E5"/>
          </p15:clr>
        </p15:guide>
        <p15:guide id="94" orient="horz" pos="3240">
          <p15:clr>
            <a:srgbClr val="E5E5E5"/>
          </p15:clr>
        </p15:guide>
        <p15:guide id="95" orient="horz" pos="3360">
          <p15:clr>
            <a:srgbClr val="E5E5E5"/>
          </p15:clr>
        </p15:guide>
        <p15:guide id="96" orient="horz" pos="3480">
          <p15:clr>
            <a:srgbClr val="E5E5E5"/>
          </p15:clr>
        </p15:guide>
        <p15:guide id="97" orient="horz" pos="3600">
          <p15:clr>
            <a:srgbClr val="E5E5E5"/>
          </p15:clr>
        </p15:guide>
        <p15:guide id="98" orient="horz" pos="3720">
          <p15:clr>
            <a:srgbClr val="E5E5E5"/>
          </p15:clr>
        </p15:guide>
        <p15:guide id="99" orient="horz" pos="3840">
          <p15:clr>
            <a:srgbClr val="E5E5E5"/>
          </p15:clr>
        </p15:guide>
        <p15:guide id="100" orient="horz" pos="3960">
          <p15:clr>
            <a:srgbClr val="E5E5E5"/>
          </p15:clr>
        </p15:guide>
        <p15:guide id="102" orient="horz" pos="4200">
          <p15:clr>
            <a:srgbClr val="E5E5E5"/>
          </p15:clr>
        </p15:guide>
        <p15:guide id="103">
          <p15:clr>
            <a:srgbClr val="5ACBF0"/>
          </p15:clr>
        </p15:guide>
        <p15:guide id="104" pos="7680">
          <p15:clr>
            <a:srgbClr val="5ACBF0"/>
          </p15:clr>
        </p15:guide>
        <p15:guide id="105" pos="480">
          <p15:clr>
            <a:srgbClr val="5ACBF0"/>
          </p15:clr>
        </p15:guide>
        <p15:guide id="106" pos="960">
          <p15:clr>
            <a:srgbClr val="5ACBF0"/>
          </p15:clr>
        </p15:guide>
        <p15:guide id="107" pos="1440">
          <p15:clr>
            <a:srgbClr val="5ACBF0"/>
          </p15:clr>
        </p15:guide>
        <p15:guide id="108" pos="1920">
          <p15:clr>
            <a:srgbClr val="5ACBF0"/>
          </p15:clr>
        </p15:guide>
        <p15:guide id="109" pos="2400">
          <p15:clr>
            <a:srgbClr val="5ACBF0"/>
          </p15:clr>
        </p15:guide>
        <p15:guide id="110" pos="2880">
          <p15:clr>
            <a:srgbClr val="5ACBF0"/>
          </p15:clr>
        </p15:guide>
        <p15:guide id="111" pos="3360">
          <p15:clr>
            <a:srgbClr val="5ACBF0"/>
          </p15:clr>
        </p15:guide>
        <p15:guide id="112" pos="3840">
          <p15:clr>
            <a:srgbClr val="5ACBF0"/>
          </p15:clr>
        </p15:guide>
        <p15:guide id="113" pos="4320">
          <p15:clr>
            <a:srgbClr val="5ACBF0"/>
          </p15:clr>
        </p15:guide>
        <p15:guide id="114" pos="4800">
          <p15:clr>
            <a:srgbClr val="5ACBF0"/>
          </p15:clr>
        </p15:guide>
        <p15:guide id="115" pos="5280">
          <p15:clr>
            <a:srgbClr val="5ACBF0"/>
          </p15:clr>
        </p15:guide>
        <p15:guide id="116" pos="5760">
          <p15:clr>
            <a:srgbClr val="5ACBF0"/>
          </p15:clr>
        </p15:guide>
        <p15:guide id="117" pos="6240">
          <p15:clr>
            <a:srgbClr val="5ACBF0"/>
          </p15:clr>
        </p15:guide>
        <p15:guide id="118" pos="6720">
          <p15:clr>
            <a:srgbClr val="5ACBF0"/>
          </p15:clr>
        </p15:guide>
        <p15:guide id="119" pos="7200">
          <p15:clr>
            <a:srgbClr val="5ACBF0"/>
          </p15:clr>
        </p15:guide>
        <p15:guide id="120" orient="horz" pos="240">
          <p15:clr>
            <a:srgbClr val="5ACBF0"/>
          </p15:clr>
        </p15:guide>
        <p15:guide id="121" orient="horz" pos="1071" userDrawn="1">
          <p15:clr>
            <a:srgbClr val="E5E5E5"/>
          </p15:clr>
        </p15:guide>
        <p15:guide id="122" orient="horz" pos="408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extending/extending.html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xfenix/ekbpy2023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fenix" TargetMode="External"/><Relationship Id="rId2" Type="http://schemas.openxmlformats.org/officeDocument/2006/relationships/hyperlink" Target="https://xfenix.ru/" TargetMode="Externa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9.png"/><Relationship Id="rId4" Type="http://schemas.openxmlformats.org/officeDocument/2006/relationships/hyperlink" Target="https://www.linkedin.com/in/xfenix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myyyy/pycom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aloop/codon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dcenter.nuitka.net/" TargetMode="External"/><Relationship Id="rId2" Type="http://schemas.openxmlformats.org/officeDocument/2006/relationships/hyperlink" Target="https://www.youtube.com/watch?v=ZDHkla5rllg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rioriInvestments/typed_python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ED0F97-A3FF-C465-C786-DED577E56F62}"/>
              </a:ext>
            </a:extLst>
          </p:cNvPr>
          <p:cNvSpPr/>
          <p:nvPr/>
        </p:nvSpPr>
        <p:spPr>
          <a:xfrm>
            <a:off x="7841410" y="0"/>
            <a:ext cx="4350589" cy="6858000"/>
          </a:xfrm>
          <a:prstGeom prst="rect">
            <a:avLst/>
          </a:prstGeom>
          <a:solidFill>
            <a:srgbClr val="294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768749" y="5613925"/>
            <a:ext cx="5864963" cy="769621"/>
          </a:xfrm>
        </p:spPr>
        <p:txBody>
          <a:bodyPr/>
          <a:lstStyle/>
          <a:p>
            <a:r>
              <a:rPr lang="ru-RU" dirty="0"/>
              <a:t>Денис Аникин</a:t>
            </a:r>
          </a:p>
          <a:p>
            <a:r>
              <a:rPr lang="en-US" dirty="0"/>
              <a:t>https://xfenix.ru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93135" y="2496070"/>
            <a:ext cx="5686895" cy="1696368"/>
          </a:xfrm>
        </p:spPr>
        <p:txBody>
          <a:bodyPr/>
          <a:lstStyle/>
          <a:p>
            <a:r>
              <a:rPr lang="ru-RU" dirty="0"/>
              <a:t>Вновь ускоряем </a:t>
            </a:r>
            <a:r>
              <a:rPr lang="en-US" dirty="0"/>
              <a:t>cpu-bound </a:t>
            </a:r>
            <a:r>
              <a:rPr lang="ru-RU" dirty="0"/>
              <a:t>задачи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9EC99D-31E7-9652-A643-30A5380D09E3}"/>
              </a:ext>
            </a:extLst>
          </p:cNvPr>
          <p:cNvGrpSpPr/>
          <p:nvPr/>
        </p:nvGrpSpPr>
        <p:grpSpPr>
          <a:xfrm>
            <a:off x="8629301" y="1944218"/>
            <a:ext cx="2969563" cy="2969563"/>
            <a:chOff x="8629301" y="1944218"/>
            <a:chExt cx="2969563" cy="296956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EC9F2DA-152C-8843-357B-984C81EC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29301" y="1944218"/>
              <a:ext cx="2969563" cy="2969563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247A80-D100-AF14-5701-6D1119A9A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" r="6724" b="15372"/>
            <a:stretch/>
          </p:blipFill>
          <p:spPr>
            <a:xfrm>
              <a:off x="9479169" y="2831101"/>
              <a:ext cx="1269826" cy="126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0581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5D5C8-4584-A584-1E22-C9B3C7813A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F30B9-00C5-1F7E-D4C1-1E36518B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67401-A1AA-C5A9-AB85-B5D37D7C77F9}"/>
              </a:ext>
            </a:extLst>
          </p:cNvPr>
          <p:cNvSpPr txBox="1"/>
          <p:nvPr/>
        </p:nvSpPr>
        <p:spPr>
          <a:xfrm>
            <a:off x="761999" y="1225689"/>
            <a:ext cx="6098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CC7832"/>
                </a:solidFill>
                <a:effectLst/>
              </a:rPr>
              <a:t>from </a:t>
            </a:r>
            <a:r>
              <a:rPr lang="en-GB"/>
              <a:t>multiprocessing </a:t>
            </a:r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Pool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INPUT_VALUES = (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100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400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55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33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44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11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15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16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17</a:t>
            </a:r>
            <a:r>
              <a:rPr lang="en-GB"/>
              <a:t>)</a:t>
            </a:r>
            <a:br>
              <a:rPr lang="en-GB"/>
            </a:br>
            <a:r>
              <a:rPr lang="en-GB"/>
              <a:t>PROC_COUNT = </a:t>
            </a:r>
            <a:r>
              <a:rPr lang="en-GB">
                <a:solidFill>
                  <a:srgbClr val="6897BB"/>
                </a:solidFill>
                <a:effectLst/>
              </a:rPr>
              <a:t>3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/>
              <a:t>CHUNK_PARTS = len(INPUT_VALUES) // PROC_COUNT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_chunks(l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n):</a:t>
            </a:r>
            <a:br>
              <a:rPr lang="en-GB"/>
            </a:br>
            <a:r>
              <a:rPr lang="en-GB"/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for </a:t>
            </a:r>
            <a:r>
              <a:rPr lang="en-GB"/>
              <a:t>i </a:t>
            </a:r>
            <a:r>
              <a:rPr lang="en-GB">
                <a:solidFill>
                  <a:srgbClr val="CC7832"/>
                </a:solidFill>
                <a:effectLst/>
              </a:rPr>
              <a:t>in </a:t>
            </a:r>
            <a:r>
              <a:rPr lang="en-GB"/>
              <a:t>range(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n):</a:t>
            </a:r>
            <a:br>
              <a:rPr lang="en-GB"/>
            </a:br>
            <a:r>
              <a:rPr lang="en-GB"/>
              <a:t>        </a:t>
            </a:r>
            <a:r>
              <a:rPr lang="en-GB">
                <a:solidFill>
                  <a:srgbClr val="CC7832"/>
                </a:solidFill>
                <a:effectLst/>
              </a:rPr>
              <a:t>yield </a:t>
            </a:r>
            <a:r>
              <a:rPr lang="en-GB"/>
              <a:t>l[i::n]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run_heavy_task(parts):</a:t>
            </a:r>
            <a:br>
              <a:rPr lang="en-GB"/>
            </a:br>
            <a:r>
              <a:rPr lang="en-GB"/>
              <a:t>    print(parts)</a:t>
            </a:r>
            <a:br>
              <a:rPr lang="en-GB"/>
            </a:br>
            <a:r>
              <a:rPr lang="en-GB"/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return </a:t>
            </a:r>
            <a:r>
              <a:rPr lang="en-GB"/>
              <a:t>[item * item </a:t>
            </a:r>
            <a:r>
              <a:rPr lang="en-GB">
                <a:solidFill>
                  <a:srgbClr val="CC7832"/>
                </a:solidFill>
                <a:effectLst/>
              </a:rPr>
              <a:t>for </a:t>
            </a:r>
            <a:r>
              <a:rPr lang="en-GB"/>
              <a:t>item </a:t>
            </a:r>
            <a:r>
              <a:rPr lang="en-GB">
                <a:solidFill>
                  <a:srgbClr val="CC7832"/>
                </a:solidFill>
                <a:effectLst/>
              </a:rPr>
              <a:t>in </a:t>
            </a:r>
            <a:r>
              <a:rPr lang="en-GB"/>
              <a:t>parts]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run_example():</a:t>
            </a:r>
            <a:br>
              <a:rPr lang="en-GB"/>
            </a:br>
            <a:r>
              <a:rPr lang="en-GB"/>
              <a:t>    answers = []</a:t>
            </a:r>
            <a:br>
              <a:rPr lang="en-GB"/>
            </a:br>
            <a:r>
              <a:rPr lang="en-GB"/>
              <a:t>    ready_chunks = _chunks(INPUT_VALUES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CHUNK_PARTS)</a:t>
            </a:r>
            <a:br>
              <a:rPr lang="en-GB"/>
            </a:br>
            <a:r>
              <a:rPr lang="en-GB"/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with </a:t>
            </a:r>
            <a:r>
              <a:rPr lang="en-GB"/>
              <a:t>Pool(PROC_COUNT) </a:t>
            </a:r>
            <a:r>
              <a:rPr lang="en-GB">
                <a:solidFill>
                  <a:srgbClr val="CC7832"/>
                </a:solidFill>
                <a:effectLst/>
              </a:rPr>
              <a:t>as </a:t>
            </a:r>
            <a:r>
              <a:rPr lang="en-GB"/>
              <a:t>pool:</a:t>
            </a:r>
            <a:br>
              <a:rPr lang="en-GB"/>
            </a:br>
            <a:r>
              <a:rPr lang="en-GB"/>
              <a:t>        answers.extend(pool.map(run_heavy_task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ready_chunks))</a:t>
            </a:r>
            <a:br>
              <a:rPr lang="en-GB"/>
            </a:br>
            <a:r>
              <a:rPr lang="en-GB"/>
              <a:t>    print(answers)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if </a:t>
            </a:r>
            <a:r>
              <a:rPr lang="en-GB"/>
              <a:t>__name__ == </a:t>
            </a:r>
            <a:r>
              <a:rPr lang="en-GB">
                <a:solidFill>
                  <a:srgbClr val="6A8759"/>
                </a:solidFill>
                <a:effectLst/>
              </a:rPr>
              <a:t>'__main__'</a:t>
            </a:r>
            <a:r>
              <a:rPr lang="en-GB"/>
              <a:t>:</a:t>
            </a:r>
            <a:br>
              <a:rPr lang="en-GB"/>
            </a:br>
            <a:r>
              <a:rPr lang="en-GB"/>
              <a:t>    run_example()</a:t>
            </a:r>
            <a:br>
              <a:rPr lang="en-GB"/>
            </a:b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143108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5D41-7ABF-2B64-B68C-B4AF0DA1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Полезные ссылки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530A6-E6AF-D9E0-9132-E9DDB15771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100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A13B3-7ADF-4B77-1F0A-E8B9B139F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7338204" cy="2681287"/>
          </a:xfrm>
        </p:spPr>
        <p:txBody>
          <a:bodyPr/>
          <a:lstStyle/>
          <a:p>
            <a:pPr algn="l"/>
            <a:r>
              <a:rPr lang="en-GB" sz="1800"/>
              <a:t>— </a:t>
            </a:r>
            <a:r>
              <a:rPr lang="en-GB" sz="1800">
                <a:hlinkClick r:id="rId2"/>
              </a:rPr>
              <a:t>https://docs.python.org/3/extending/extending.html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918811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BE0E3-038B-A72D-A60B-528480F1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32" y="1667175"/>
            <a:ext cx="33528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83C63-7E36-D0F6-208A-180E9DEEA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64" y="611877"/>
            <a:ext cx="33528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4B4E7-0C18-C4A8-F888-C9C0A605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5" y="3571483"/>
            <a:ext cx="33528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13365-20E5-4A9D-768C-5BBE002D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348" y="2544194"/>
            <a:ext cx="33528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AA060-BD5D-F174-D630-A6E72E33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6" y="5169033"/>
            <a:ext cx="33528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04BBE7-3137-4DB2-0036-87916682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96" y="5638933"/>
            <a:ext cx="33528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D4480-D76B-C594-78F6-3D2AB22F4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051567"/>
            <a:ext cx="33528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46433-26D8-2612-39F4-6C444277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7732">
            <a:off x="-8898559" y="-71275"/>
            <a:ext cx="22213839" cy="3095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A05864-17B3-81E2-37ED-EFFE5F9D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57685">
            <a:off x="-127224" y="3341995"/>
            <a:ext cx="12205931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12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А?</a:t>
            </a:r>
            <a:endParaRPr lang="en-US" sz="18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Быстро!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047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103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А?</a:t>
            </a:r>
            <a:endParaRPr lang="en-US" sz="18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Быстро!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Сборка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Сборка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 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739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</a:t>
            </a:r>
            <a:r>
              <a:rPr lang="en-US"/>
              <a:t>3</a:t>
            </a:r>
            <a:r>
              <a:rPr lang="ru-RU"/>
              <a:t> категории (диалекты)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688206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r>
              <a:rPr lang="en-US"/>
              <a:t> taichi </a:t>
            </a:r>
            <a:r>
              <a:rPr lang="ru-RU"/>
              <a:t>и </a:t>
            </a:r>
            <a:r>
              <a:rPr lang="en-US"/>
              <a:t>cython!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29272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Gopy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106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229299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107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9B6F1-7ECD-3D5D-D613-CDDF09680D68}"/>
              </a:ext>
            </a:extLst>
          </p:cNvPr>
          <p:cNvSpPr txBox="1"/>
          <p:nvPr/>
        </p:nvSpPr>
        <p:spPr>
          <a:xfrm>
            <a:off x="761998" y="1222830"/>
            <a:ext cx="9706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$ go mod </a:t>
            </a:r>
            <a:r>
              <a:rPr lang="en-GB" sz="1800" dirty="0" err="1"/>
              <a:t>init</a:t>
            </a:r>
            <a:r>
              <a:rPr lang="en-GB" sz="1800" dirty="0"/>
              <a:t> </a:t>
            </a:r>
            <a:r>
              <a:rPr lang="en-GB" sz="1800" dirty="0" err="1"/>
              <a:t>dummy.com</a:t>
            </a:r>
            <a:r>
              <a:rPr lang="en-GB" sz="1800" dirty="0"/>
              <a:t>/</a:t>
            </a:r>
            <a:r>
              <a:rPr lang="en-GB" sz="1800" dirty="0" err="1"/>
              <a:t>dum</a:t>
            </a:r>
            <a:br>
              <a:rPr lang="en-GB" sz="1800" dirty="0"/>
            </a:br>
            <a:r>
              <a:rPr lang="en-GB" sz="1800" dirty="0"/>
              <a:t>$ go get </a:t>
            </a:r>
            <a:r>
              <a:rPr lang="en-GB" sz="1800" dirty="0" err="1"/>
              <a:t>github.com</a:t>
            </a:r>
            <a:r>
              <a:rPr lang="en-GB" sz="1800" dirty="0"/>
              <a:t>/go-python/</a:t>
            </a:r>
            <a:r>
              <a:rPr lang="en-GB" sz="1800" dirty="0" err="1"/>
              <a:t>gopy</a:t>
            </a:r>
            <a:r>
              <a:rPr lang="en-GB" sz="1800" dirty="0"/>
              <a:t>/_examples/hi</a:t>
            </a:r>
            <a:br>
              <a:rPr lang="en-GB" sz="1800" dirty="0"/>
            </a:br>
            <a:r>
              <a:rPr lang="en-GB" sz="1800" dirty="0"/>
              <a:t>$ </a:t>
            </a:r>
            <a:r>
              <a:rPr lang="en-GB" sz="1800" dirty="0" err="1"/>
              <a:t>gopy</a:t>
            </a:r>
            <a:r>
              <a:rPr lang="en-GB" sz="1800" dirty="0"/>
              <a:t> build -output=out -</a:t>
            </a:r>
            <a:r>
              <a:rPr lang="en-GB" sz="1800" dirty="0" err="1"/>
              <a:t>vm</a:t>
            </a:r>
            <a:r>
              <a:rPr lang="en-GB" sz="1800" dirty="0"/>
              <a:t>=python3 </a:t>
            </a:r>
            <a:r>
              <a:rPr lang="en-GB" sz="1800" dirty="0" err="1"/>
              <a:t>github.com</a:t>
            </a:r>
            <a:r>
              <a:rPr lang="en-GB" sz="1800" dirty="0"/>
              <a:t>/go-python/</a:t>
            </a:r>
            <a:r>
              <a:rPr lang="en-GB" sz="1800" dirty="0" err="1"/>
              <a:t>gopy</a:t>
            </a:r>
            <a:r>
              <a:rPr lang="en-GB" sz="1800" dirty="0"/>
              <a:t>/_examples/hi</a:t>
            </a:r>
          </a:p>
        </p:txBody>
      </p:sp>
    </p:spTree>
    <p:extLst>
      <p:ext uri="{BB962C8B-B14F-4D97-AF65-F5344CB8AC3E}">
        <p14:creationId xmlns:p14="http://schemas.microsoft.com/office/powerpoint/2010/main" val="9612287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Удобно и быстро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0" i="0" dirty="0" err="1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Рантайм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го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Другой язык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Сборка!</a:t>
            </a:r>
          </a:p>
        </p:txBody>
      </p:sp>
    </p:spTree>
    <p:extLst>
      <p:ext uri="{BB962C8B-B14F-4D97-AF65-F5344CB8AC3E}">
        <p14:creationId xmlns:p14="http://schemas.microsoft.com/office/powerpoint/2010/main" val="3592430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Maturin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109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0710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776158" cy="2681287"/>
          </a:xfrm>
        </p:spPr>
        <p:txBody>
          <a:bodyPr/>
          <a:lstStyle/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</a:t>
            </a:r>
            <a:r>
              <a:rPr lang="ru-RU" sz="1800">
                <a:latin typeface="Arial" panose="020B0604020202020204" pitchFamily="34" charset="0"/>
                <a:cs typeface="Arial" panose="020B0604020202020204" pitchFamily="34" charset="0"/>
              </a:rPr>
              <a:t> В комплекте!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ru-RU" sz="1800" b="0" i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Очень очень много всего разного! Например,</a:t>
            </a:r>
            <a:r>
              <a:rPr lang="ru-RU"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multiprocessing.connection</a:t>
            </a:r>
            <a:endParaRPr lang="en-RU" sz="1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955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E4C97-5603-0B6E-1360-FA0CA9716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" r="3992"/>
          <a:stretch/>
        </p:blipFill>
        <p:spPr>
          <a:xfrm>
            <a:off x="624692" y="1206500"/>
            <a:ext cx="2932982" cy="444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B4F46E-9445-8D5A-8684-824EBDCA6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8" r="16879"/>
          <a:stretch/>
        </p:blipFill>
        <p:spPr>
          <a:xfrm>
            <a:off x="4629509" y="1206500"/>
            <a:ext cx="2932982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0DEA79-DA81-9368-DAC4-DC858B8BB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061" y="1206500"/>
            <a:ext cx="3330513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988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111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C155F-2E3E-CFC2-587E-9273E73DC54F}"/>
              </a:ext>
            </a:extLst>
          </p:cNvPr>
          <p:cNvSpPr txBox="1"/>
          <p:nvPr/>
        </p:nvSpPr>
        <p:spPr>
          <a:xfrm>
            <a:off x="761999" y="1453075"/>
            <a:ext cx="6098874" cy="40011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GB" sz="20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maturin</a:t>
            </a:r>
            <a:endParaRPr lang="en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276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3D3C3-B42A-5F8E-C20E-AAEB50B0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77" y="0"/>
            <a:ext cx="7146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568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113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Это очень быстро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Это модно</a:t>
            </a:r>
            <a:endParaRPr lang="ru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951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114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Это очень быстро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Это модно</a:t>
            </a:r>
            <a:endParaRPr lang="ru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Сложный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Много мета-информации</a:t>
            </a:r>
            <a:endParaRPr lang="ru-RU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Сборка!1!1</a:t>
            </a:r>
          </a:p>
        </p:txBody>
      </p:sp>
    </p:spTree>
    <p:extLst>
      <p:ext uri="{BB962C8B-B14F-4D97-AF65-F5344CB8AC3E}">
        <p14:creationId xmlns:p14="http://schemas.microsoft.com/office/powerpoint/2010/main" val="15558832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115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Нуу…</a:t>
            </a:r>
            <a:endParaRPr lang="en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B18B8-995D-A419-D6E4-23D6E4EE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905000"/>
            <a:ext cx="7340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078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4 категории</a:t>
            </a:r>
            <a:br>
              <a:rPr lang="ru-RU"/>
            </a:br>
            <a:r>
              <a:rPr lang="ru-RU"/>
              <a:t>(другие языки)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116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426419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r>
              <a:rPr lang="en-US"/>
              <a:t> gopy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41656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Сводим вместе!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151315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7B54C-5B09-9DC8-2F97-C7799658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73" y="594911"/>
            <a:ext cx="7762253" cy="5668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B2E6E-41EE-6760-F9CF-7EF388D61A32}"/>
              </a:ext>
            </a:extLst>
          </p:cNvPr>
          <p:cNvSpPr txBox="1"/>
          <p:nvPr/>
        </p:nvSpPr>
        <p:spPr>
          <a:xfrm>
            <a:off x="7369469" y="1018095"/>
            <a:ext cx="2057336" cy="120032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algn="l"/>
            <a:r>
              <a:rPr lang="ru-RU" sz="1800" dirty="0">
                <a:highlight>
                  <a:srgbClr val="F2F2F2"/>
                </a:highlight>
              </a:rPr>
              <a:t>Я этого любителя в </a:t>
            </a:r>
            <a:r>
              <a:rPr lang="ru-RU" sz="1800" dirty="0" err="1">
                <a:highlight>
                  <a:srgbClr val="F2F2F2"/>
                </a:highlight>
              </a:rPr>
              <a:t>экселе</a:t>
            </a:r>
            <a:r>
              <a:rPr lang="ru-RU" sz="1800" dirty="0">
                <a:highlight>
                  <a:srgbClr val="F2F2F2"/>
                </a:highlight>
              </a:rPr>
              <a:t> видал! Плохие таблицы составляет!</a:t>
            </a:r>
            <a:endParaRPr lang="en-RU" sz="1800" dirty="0">
              <a:highlight>
                <a:srgbClr val="F2F2F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9462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776158" cy="2681287"/>
          </a:xfrm>
        </p:spPr>
        <p:txBody>
          <a:bodyPr/>
          <a:lstStyle/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</a:t>
            </a:r>
            <a:r>
              <a:rPr lang="ru-RU" sz="1800">
                <a:latin typeface="Arial" panose="020B0604020202020204" pitchFamily="34" charset="0"/>
                <a:cs typeface="Arial" panose="020B0604020202020204" pitchFamily="34" charset="0"/>
              </a:rPr>
              <a:t> В комплекте!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ru-RU" sz="1800" b="0" i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Очень очень много всего разного! Например,</a:t>
            </a:r>
            <a:r>
              <a:rPr lang="ru-RU"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multiprocessing.connection</a:t>
            </a:r>
            <a:endParaRPr lang="en-RU" sz="1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320F182-1A14-B65F-A04A-2C23BC49A3A6}"/>
              </a:ext>
            </a:extLst>
          </p:cNvPr>
          <p:cNvSpPr txBox="1">
            <a:spLocks/>
          </p:cNvSpPr>
          <p:nvPr/>
        </p:nvSpPr>
        <p:spPr>
          <a:xfrm>
            <a:off x="6888646" y="1700213"/>
            <a:ext cx="4299814" cy="26812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Надо реализовывать вручную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Process Communication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минусы </a:t>
            </a:r>
            <a:r>
              <a:rPr lang="ru-RU" sz="1800" dirty="0" err="1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конкуретного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кода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Непросто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Тяжело поддерживать</a:t>
            </a:r>
            <a:endParaRPr lang="en-US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6262190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3CD0895-DCC6-A578-0D82-59BD7ABF5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91856"/>
              </p:ext>
            </p:extLst>
          </p:nvPr>
        </p:nvGraphicFramePr>
        <p:xfrm>
          <a:off x="2624825" y="308776"/>
          <a:ext cx="6942349" cy="62404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48859">
                  <a:extLst>
                    <a:ext uri="{9D8B030D-6E8A-4147-A177-3AD203B41FA5}">
                      <a16:colId xmlns:a16="http://schemas.microsoft.com/office/drawing/2014/main" val="1405847156"/>
                    </a:ext>
                  </a:extLst>
                </a:gridCol>
                <a:gridCol w="1567239">
                  <a:extLst>
                    <a:ext uri="{9D8B030D-6E8A-4147-A177-3AD203B41FA5}">
                      <a16:colId xmlns:a16="http://schemas.microsoft.com/office/drawing/2014/main" val="1621622415"/>
                    </a:ext>
                  </a:extLst>
                </a:gridCol>
                <a:gridCol w="1611379">
                  <a:extLst>
                    <a:ext uri="{9D8B030D-6E8A-4147-A177-3AD203B41FA5}">
                      <a16:colId xmlns:a16="http://schemas.microsoft.com/office/drawing/2014/main" val="2729525925"/>
                    </a:ext>
                  </a:extLst>
                </a:gridCol>
                <a:gridCol w="1814872">
                  <a:extLst>
                    <a:ext uri="{9D8B030D-6E8A-4147-A177-3AD203B41FA5}">
                      <a16:colId xmlns:a16="http://schemas.microsoft.com/office/drawing/2014/main" val="4202530804"/>
                    </a:ext>
                  </a:extLst>
                </a:gridCol>
              </a:tblGrid>
              <a:tr h="390028">
                <a:tc>
                  <a:txBody>
                    <a:bodyPr/>
                    <a:lstStyle/>
                    <a:p>
                      <a:r>
                        <a:rPr lang="ru-RU"/>
                        <a:t>Решение</a:t>
                      </a:r>
                      <a:endParaRPr lang="en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Простота</a:t>
                      </a:r>
                      <a:endParaRPr lang="en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Польза</a:t>
                      </a:r>
                      <a:endParaRPr lang="en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Осложнения</a:t>
                      </a:r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027634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multiprocessing</a:t>
                      </a:r>
                      <a:endParaRPr lang="en-RU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7144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 sz="12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180325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pypy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8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33863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pyston</a:t>
                      </a:r>
                      <a:endParaRPr lang="en-RU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 или 8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 или нет</a:t>
                      </a:r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126031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518886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054524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mypyc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7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017413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pycom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3?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743572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gopy</a:t>
                      </a:r>
                      <a:endParaRPr lang="en-RU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021499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maturin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12182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5 </a:t>
                      </a:r>
                      <a:r>
                        <a:rPr lang="ru-RU" dirty="0"/>
                        <a:t>или 8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5? Или 7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7144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469461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peachpy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-1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7144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739461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</a:t>
                      </a:r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yped 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031193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numba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5?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193377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nuitka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8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3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3891057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taichi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5?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3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5165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3CD0895-DCC6-A578-0D82-59BD7ABF5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662956"/>
              </p:ext>
            </p:extLst>
          </p:nvPr>
        </p:nvGraphicFramePr>
        <p:xfrm>
          <a:off x="761999" y="1478859"/>
          <a:ext cx="9604050" cy="329823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6369">
                  <a:extLst>
                    <a:ext uri="{9D8B030D-6E8A-4147-A177-3AD203B41FA5}">
                      <a16:colId xmlns:a16="http://schemas.microsoft.com/office/drawing/2014/main" val="1405847156"/>
                    </a:ext>
                  </a:extLst>
                </a:gridCol>
                <a:gridCol w="4951752">
                  <a:extLst>
                    <a:ext uri="{9D8B030D-6E8A-4147-A177-3AD203B41FA5}">
                      <a16:colId xmlns:a16="http://schemas.microsoft.com/office/drawing/2014/main" val="949823576"/>
                    </a:ext>
                  </a:extLst>
                </a:gridCol>
                <a:gridCol w="2785929">
                  <a:extLst>
                    <a:ext uri="{9D8B030D-6E8A-4147-A177-3AD203B41FA5}">
                      <a16:colId xmlns:a16="http://schemas.microsoft.com/office/drawing/2014/main" val="2729525925"/>
                    </a:ext>
                  </a:extLst>
                </a:gridCol>
              </a:tblGrid>
              <a:tr h="511002">
                <a:tc>
                  <a:txBody>
                    <a:bodyPr/>
                    <a:lstStyle/>
                    <a:p>
                      <a:pPr algn="l"/>
                      <a:r>
                        <a:rPr lang="ru-RU" sz="1600"/>
                        <a:t>Решение</a:t>
                      </a:r>
                      <a:endParaRPr lang="en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/>
                        <a:t>Из кого выбирал</a:t>
                      </a:r>
                      <a:endParaRPr lang="en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/>
                        <a:t>Финалист</a:t>
                      </a:r>
                      <a:endParaRPr lang="en-RU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027634"/>
                  </a:ext>
                </a:extLst>
              </a:tr>
              <a:tr h="758745">
                <a:tc>
                  <a:txBody>
                    <a:bodyPr/>
                    <a:lstStyle/>
                    <a:p>
                      <a:pPr algn="l"/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Интерпретаторы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PyPy, Pyston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/>
                        <a:t>PyPy</a:t>
                      </a:r>
                      <a:r>
                        <a:rPr lang="en-RU" sz="1600"/>
                        <a:t> + Pyston 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180325"/>
                  </a:ext>
                </a:extLst>
              </a:tr>
              <a:tr h="758745">
                <a:tc>
                  <a:txBody>
                    <a:bodyPr/>
                    <a:lstStyle/>
                    <a:p>
                      <a:pPr algn="l"/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Компиляторы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MypyC, Py</a:t>
                      </a:r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</a:t>
                      </a:r>
                      <a:r>
                        <a:rPr lang="en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om, Codon, </a:t>
                      </a:r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Nuitka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Nuitka</a:t>
                      </a:r>
                      <a:endParaRPr lang="en-RU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3386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 algn="l"/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Диалекты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Cython, Numba, Taichi, PeachPy, Typed python </a:t>
                      </a:r>
                      <a:endParaRPr lang="en-RU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RU" sz="1600" dirty="0"/>
                        <a:t>Cython + Taichi + Numba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126031"/>
                  </a:ext>
                </a:extLst>
              </a:tr>
              <a:tr h="758745">
                <a:tc>
                  <a:txBody>
                    <a:bodyPr/>
                    <a:lstStyle/>
                    <a:p>
                      <a:pPr algn="l"/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Другие языки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RU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C, Gopy, Maturin (Rust)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Gopy</a:t>
                      </a:r>
                      <a:endParaRPr lang="en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51888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651CB6D-64D5-651E-8BCF-BC2662E4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Выбираем финалистов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253052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111635" cy="952500"/>
          </a:xfrm>
        </p:spPr>
        <p:txBody>
          <a:bodyPr/>
          <a:lstStyle/>
          <a:p>
            <a:r>
              <a:rPr lang="ru-RU" dirty="0"/>
              <a:t>Послесловие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610722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8CDD4D-470E-C67F-EF06-FB266C912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" t="21193" r="5950" b="19373"/>
          <a:stretch/>
        </p:blipFill>
        <p:spPr>
          <a:xfrm>
            <a:off x="2947358" y="3006305"/>
            <a:ext cx="6297284" cy="84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38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3B905-A18C-A69B-EF34-059284CA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88" y="1475656"/>
            <a:ext cx="6945223" cy="39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579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5687D8-85AE-23DA-890A-CAE7113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13911"/>
            <a:ext cx="7772400" cy="8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352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3B905-A18C-A69B-EF34-059284CA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93" y="712085"/>
            <a:ext cx="6945223" cy="39066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7FB325-1401-B9C9-4402-6F02AAB1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93" y="864485"/>
            <a:ext cx="6945223" cy="3906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4C99B7-E8D2-B734-5945-655E5918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3" y="1016885"/>
            <a:ext cx="6945223" cy="3906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063D5-B325-95D0-161A-FFE7FABF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93" y="1169285"/>
            <a:ext cx="6945223" cy="3906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4B9E37-5666-92B7-E340-3FF080BD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93" y="1321685"/>
            <a:ext cx="6945223" cy="39066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E3BBF7-CB6A-B3AE-EFC8-7B5B3E1B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93" y="1474085"/>
            <a:ext cx="6945223" cy="39066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BF2A4-FCA0-4CA5-5A91-061FF4AB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93" y="1626485"/>
            <a:ext cx="6945223" cy="39066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E65C13-3BB8-A1DF-35FA-A879E95E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93" y="1778885"/>
            <a:ext cx="6945223" cy="39066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8C23EC-72D4-693C-D492-30ADC8F5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93" y="1931285"/>
            <a:ext cx="6945223" cy="39066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C508DA-9AE1-63C7-2669-BCA696B0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93" y="2083685"/>
            <a:ext cx="6945223" cy="39066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93BBAD-3E76-5BB5-7A16-DFF59487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293" y="2236085"/>
            <a:ext cx="6945223" cy="39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655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4AD58-1948-30C3-01E4-02F7C2313D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400"/>
              <a:t>Немного </a:t>
            </a:r>
            <a:r>
              <a:rPr lang="en-US" sz="1400"/>
              <a:t>performance </a:t>
            </a:r>
            <a:r>
              <a:rPr lang="ru-RU" sz="1400"/>
              <a:t>специализированных библиотек (я хотел сделать вид, что знаю не только </a:t>
            </a:r>
            <a:r>
              <a:rPr lang="en-US" sz="1400"/>
              <a:t>NumPy)</a:t>
            </a:r>
            <a:endParaRPr lang="en-RU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6D66-AA06-8955-8325-164C1CAF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Совсем уже напоследок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0A906-FB66-EEC9-005C-7B3F84755F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127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4A179-8677-17A0-CB4E-5716D0C0D2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800"/>
              <a:t>— </a:t>
            </a:r>
            <a:r>
              <a:rPr lang="en-US" sz="1800"/>
              <a:t>Ruff</a:t>
            </a:r>
          </a:p>
          <a:p>
            <a:r>
              <a:rPr lang="en-US" sz="1800"/>
              <a:t>— Polars</a:t>
            </a:r>
          </a:p>
          <a:p>
            <a:r>
              <a:rPr lang="en-US" sz="1800"/>
              <a:t>— Robyn</a:t>
            </a:r>
          </a:p>
        </p:txBody>
      </p:sp>
    </p:spTree>
    <p:extLst>
      <p:ext uri="{BB962C8B-B14F-4D97-AF65-F5344CB8AC3E}">
        <p14:creationId xmlns:p14="http://schemas.microsoft.com/office/powerpoint/2010/main" val="18286943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6610F-4F20-17A2-6BAD-5B73B241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Адрес репы, где есть презентация</a:t>
            </a:r>
            <a:endParaRPr lang="en-R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E834D-65A9-6A6E-B378-692A82E035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128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3AD6D4-E542-AE8F-9D09-A6AE347B8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https://github.com/xfenix/ekbpy2023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8E739B-498D-3399-13C1-4BD33A2B1F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91" t="5940" r="5940" b="5831"/>
          <a:stretch/>
        </p:blipFill>
        <p:spPr>
          <a:xfrm>
            <a:off x="761999" y="1831340"/>
            <a:ext cx="4094480" cy="40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80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903F4-F36C-D3A6-B501-F93DFBA86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AD4E9-75B8-8CF2-BB5D-86B87A926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8156">
            <a:off x="5425193" y="1836407"/>
            <a:ext cx="4842923" cy="2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C2AA-30FF-49FC-3FDE-16E79AC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9520237" cy="1501740"/>
          </a:xfrm>
        </p:spPr>
        <p:txBody>
          <a:bodyPr/>
          <a:lstStyle/>
          <a:p>
            <a:r>
              <a:rPr lang="ru-RU"/>
              <a:t>Категория 1:</a:t>
            </a:r>
            <a:br>
              <a:rPr lang="ru-RU"/>
            </a:br>
            <a:r>
              <a:rPr lang="ru-RU"/>
              <a:t>другие интерпретаторы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65549-DE19-2FF6-3B11-17F1E5B0C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13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19136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E0D3-05B1-2C45-AABF-8FF1C852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E4B93-6248-BF42-B221-D42B1E1769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0000" y="610076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130</a:t>
            </a:fld>
            <a:endParaRPr lang="x-none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2965325" y="4961247"/>
            <a:ext cx="3730625" cy="1139516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https://xfenix.ru</a:t>
            </a:r>
            <a:endParaRPr lang="en-GB" dirty="0"/>
          </a:p>
          <a:p>
            <a:r>
              <a:rPr lang="en-GB" dirty="0">
                <a:hlinkClick r:id="rId3"/>
              </a:rPr>
              <a:t>https://github.com/xfenix</a:t>
            </a:r>
            <a:endParaRPr lang="en-GB" dirty="0"/>
          </a:p>
          <a:p>
            <a:r>
              <a:rPr lang="en-GB" dirty="0">
                <a:hlinkClick r:id="rId4"/>
              </a:rPr>
              <a:t>https://www.linkedin.com/in/xfenix/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F19E4B-3C33-C54F-8722-1CF4EC2266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6918" r="6687" b="6918"/>
          <a:stretch/>
        </p:blipFill>
        <p:spPr>
          <a:xfrm>
            <a:off x="593136" y="4961247"/>
            <a:ext cx="1141198" cy="11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PyPy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972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DDF97-4D48-B22B-068A-E89C9630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435691"/>
            <a:ext cx="7772400" cy="39866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AB9AE0-172D-6FD6-7F3A-165B305F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/>
              <a:t>https://deavid.wordpress.com/2019/10/12/benchmarking-python-vs-pypy-vs-go-vs-rust/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3127952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EA8C4-178D-0634-4D8E-524EC387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173662"/>
            <a:ext cx="7772400" cy="4510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F0897E-9AA0-87BA-9134-9CD1E4DB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/>
              <a:t>https://codesolid.com/pypy-first-look-a-faster-version-of-python/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338737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897E-9AA0-87BA-9134-9CD1E4DB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/>
              <a:t>https://tonybaloney.github.io/posts/pypy-in-production.html</a:t>
            </a:r>
            <a:endParaRPr lang="en-RU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F7883-CA5A-AB33-9D0C-C05C890F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111012"/>
            <a:ext cx="6177186" cy="370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D8B61A-3D31-E864-B87B-5C4EE5E31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22" y="1111012"/>
            <a:ext cx="4190178" cy="1639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A4F8A-5A27-924B-4E69-EF94A493B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22" y="3302373"/>
            <a:ext cx="4030766" cy="30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6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/>
              <a:t> Очень просто!</a:t>
            </a:r>
            <a:r>
              <a:rPr lang="en-RU" sz="180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39812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/>
              <a:t> Очень просто!</a:t>
            </a:r>
            <a:r>
              <a:rPr lang="en-RU" sz="1800"/>
              <a:t>*</a:t>
            </a:r>
            <a:br>
              <a:rPr lang="ru-RU" sz="1100"/>
            </a:br>
            <a:br>
              <a:rPr lang="ru-RU" sz="1100"/>
            </a:br>
            <a:r>
              <a:rPr lang="en-US" sz="1100"/>
              <a:t>*</a:t>
            </a:r>
            <a:r>
              <a:rPr lang="ru-RU" sz="1100"/>
              <a:t>не всегда</a:t>
            </a:r>
            <a:endParaRPr lang="en-RU" sz="1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299814" cy="3393080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Потребляет много памяти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Далеко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во всех сценариях есть разница в плюс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Специализация на математике (?)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Сторонний интерпретатор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Отстает от </a:t>
            </a:r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Cpython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ABI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несовместим == перекомпиляция расширений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full pyston) 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5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1308-452B-6992-27F9-EDEA1981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«вновь»?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833E6-79DA-75CB-7BFC-3679052605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68897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Pyston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20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3065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09E9FD-51A7-F593-F74D-6DEF77C0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3072028"/>
          </a:xfrm>
        </p:spPr>
        <p:txBody>
          <a:bodyPr/>
          <a:lstStyle/>
          <a:p>
            <a:r>
              <a:rPr lang="en-GB" sz="40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We’ve heard many people ask for better Python performance, but our experience seems to say that a </a:t>
            </a:r>
            <a:r>
              <a:rPr lang="en-GB" sz="4000" b="0" i="0" dirty="0">
                <a:effectLst/>
              </a:rPr>
              <a:t>full alternative implementation is not a particularly appealing solution</a:t>
            </a:r>
            <a:r>
              <a:rPr lang="en-GB" sz="40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 to this ask</a:t>
            </a:r>
            <a:endParaRPr lang="en-RU" sz="4000" b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E5DC8-4102-9882-DED5-30DCCF792B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21</a:t>
            </a:fld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A4F0D-5DBC-04C0-8778-5C85591A5FFB}"/>
              </a:ext>
            </a:extLst>
          </p:cNvPr>
          <p:cNvSpPr txBox="1"/>
          <p:nvPr/>
        </p:nvSpPr>
        <p:spPr>
          <a:xfrm>
            <a:off x="580985" y="862642"/>
            <a:ext cx="805670" cy="1631216"/>
          </a:xfrm>
          <a:prstGeom prst="rect">
            <a:avLst/>
          </a:prstGeom>
        </p:spPr>
        <p:txBody>
          <a:bodyPr vert="horz" wrap="none" lIns="0" tIns="45720" rIns="91440" bIns="45720" rtlCol="0" anchor="ctr">
            <a:spAutoFit/>
          </a:bodyPr>
          <a:lstStyle/>
          <a:p>
            <a:pPr algn="l"/>
            <a:r>
              <a:rPr lang="ru-RU" sz="1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«</a:t>
            </a:r>
            <a:endParaRPr lang="en-RU" sz="10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5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B001F-AE8E-6F1D-1BF2-A424C4B2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62" y="1994832"/>
            <a:ext cx="9035876" cy="28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31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7F24-3A9D-F1FE-B321-E22C6199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3011643"/>
          </a:xfrm>
        </p:spPr>
        <p:txBody>
          <a:bodyPr/>
          <a:lstStyle/>
          <a:p>
            <a:r>
              <a:rPr lang="ru-RU"/>
              <a:t>Иными словами </a:t>
            </a:r>
            <a:r>
              <a:rPr lang="en-US"/>
              <a:t>pyston 2.3.5 vs python 3.11 ~ 14% </a:t>
            </a:r>
            <a:r>
              <a:rPr lang="ru-RU"/>
              <a:t>разницы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7365D-C82F-25C4-7D76-14E876AD83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82582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24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C155F-2E3E-CFC2-587E-9273E73DC54F}"/>
              </a:ext>
            </a:extLst>
          </p:cNvPr>
          <p:cNvSpPr txBox="1"/>
          <p:nvPr/>
        </p:nvSpPr>
        <p:spPr>
          <a:xfrm>
            <a:off x="761999" y="1453075"/>
            <a:ext cx="6098874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80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pip install pyston_lite_autoload</a:t>
            </a:r>
            <a:endParaRPr lang="en-RU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1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25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Основная ветка — вроде бы просто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>
                <a:solidFill>
                  <a:schemeClr val="tx2">
                    <a:lumMod val="95000"/>
                    <a:lumOff val="5000"/>
                  </a:schemeClr>
                </a:solidFill>
              </a:rPr>
              <a:t>Lite — 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супер просто!</a:t>
            </a:r>
          </a:p>
        </p:txBody>
      </p:sp>
    </p:spTree>
    <p:extLst>
      <p:ext uri="{BB962C8B-B14F-4D97-AF65-F5344CB8AC3E}">
        <p14:creationId xmlns:p14="http://schemas.microsoft.com/office/powerpoint/2010/main" val="59169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26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Основная ветка — вроде бы просто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>
                <a:solidFill>
                  <a:schemeClr val="tx2">
                    <a:lumMod val="95000"/>
                    <a:lumOff val="5000"/>
                  </a:schemeClr>
                </a:solidFill>
              </a:rPr>
              <a:t>Lite — 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супер просто!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Опять сторонний интерпретатор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Форк 3.8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Не очень большой буст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pyston lite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дает еще меньше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Документации нет, примеров нет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0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4E29-ABDE-247F-31ED-852EC940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25407-9734-9AF1-D50B-88D3179DA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27</a:t>
            </a:fld>
            <a:endParaRPr 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B52A5-1B86-F7BC-40E1-62BEEAC6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894360"/>
            <a:ext cx="65405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084687-2263-DC75-E0FA-30F5E843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852385"/>
            <a:ext cx="4241322" cy="576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7C5FD-62D4-1AE2-9587-D20C45B21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368136"/>
            <a:ext cx="6426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60471-FB32-A33B-D876-AE569DFD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09" y="1866009"/>
            <a:ext cx="3125981" cy="31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22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60471-FB32-A33B-D876-AE569DFD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09" y="1866009"/>
            <a:ext cx="3125981" cy="3125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69420-8C65-F956-267D-C4BD0BC72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788">
            <a:off x="-576248" y="5550968"/>
            <a:ext cx="1667745" cy="14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7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6E8D-2AC9-3F02-7A30-AC1FB201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4115824"/>
          </a:xfrm>
        </p:spPr>
        <p:txBody>
          <a:bodyPr/>
          <a:lstStyle/>
          <a:p>
            <a:r>
              <a:rPr lang="ru-RU" sz="5400"/>
              <a:t>Я не буду говорить о специализированных решениях вроде </a:t>
            </a:r>
            <a:r>
              <a:rPr lang="en-US" sz="5400"/>
              <a:t>numpy</a:t>
            </a:r>
            <a:endParaRPr lang="en-RU" sz="5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68A26-4C77-ED65-8014-9BFC8C0219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788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1308-452B-6992-27F9-EDEA1981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О, работает!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833E6-79DA-75CB-7BFC-3679052605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35038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90FA31-9FA8-D980-1948-A1D75019B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212850"/>
            <a:ext cx="3327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76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1 категории (интерпретаторы)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6913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br>
              <a:rPr lang="ru-RU"/>
            </a:br>
            <a:r>
              <a:rPr lang="ru-RU"/>
              <a:t>оба хороши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409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1EA07-2A22-0832-62DA-AC22A3A3B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8" y="202255"/>
            <a:ext cx="1726865" cy="2474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5C4865-BFDE-6DBA-0F03-D2CD32102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44" y="-21053"/>
            <a:ext cx="1726865" cy="2474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552D3-1136-D1E6-B340-9B554F9F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53" y="1581506"/>
            <a:ext cx="1726865" cy="2474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20CA69-EEE4-1B40-BF70-DD6E5E87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9" y="3008654"/>
            <a:ext cx="1726865" cy="2474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A7ACB-FEEB-E5AF-F479-7FB7F093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24" y="2703854"/>
            <a:ext cx="1726865" cy="247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9E45D-C533-6811-E542-B17C08B12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37" y="161695"/>
            <a:ext cx="1726865" cy="2474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FB120-EF37-B59D-F853-9B717F218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178" y="4181619"/>
            <a:ext cx="1726865" cy="2474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EA0CA4-2076-07A0-1E5F-4EF14FA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04" y="2818569"/>
            <a:ext cx="1726865" cy="2474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07965-4D35-3CA4-BBD9-C9482493C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00" y="2405836"/>
            <a:ext cx="1726865" cy="2474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2FA3D-E2A2-B84E-1784-955769F7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84" y="4253610"/>
            <a:ext cx="1726865" cy="2474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FD59B-8C3B-8804-E6DE-C59FD7A2C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1" y="-54391"/>
            <a:ext cx="1726865" cy="2474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F63507-BD96-A0D8-CE1D-9A9E1FDEE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13" y="-68290"/>
            <a:ext cx="1726865" cy="2474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886A8-F383-889F-7AD4-49370C902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80" y="2944556"/>
            <a:ext cx="1726865" cy="2474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856E4-55A9-0262-6297-37C72418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58" y="0"/>
            <a:ext cx="1726865" cy="2474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0D6A6-6CF5-3A4C-8711-261C877FB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49" y="2113185"/>
            <a:ext cx="1726865" cy="2474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EF9568-2BE1-3639-0873-114BD012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68" y="5431768"/>
            <a:ext cx="1726865" cy="24741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D59392-C7F9-680D-C047-2D896FCE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3" y="5418682"/>
            <a:ext cx="1726865" cy="24741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34135F-2887-F470-D8AD-AFBC9B0EC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03" y="5546483"/>
            <a:ext cx="1726865" cy="24741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E48176-1648-4419-99B7-E7C07119D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11036520" y="2482823"/>
            <a:ext cx="1726865" cy="24741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F84315-67B9-F997-D4FB-AB3241B24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91312">
            <a:off x="10876533" y="-1034808"/>
            <a:ext cx="1726865" cy="24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29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C2AA-30FF-49FC-3FDE-16E79AC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9520237" cy="1501740"/>
          </a:xfrm>
        </p:spPr>
        <p:txBody>
          <a:bodyPr/>
          <a:lstStyle/>
          <a:p>
            <a:r>
              <a:rPr lang="ru-RU"/>
              <a:t>Категория 2:</a:t>
            </a:r>
            <a:br>
              <a:rPr lang="ru-RU"/>
            </a:br>
            <a:r>
              <a:rPr lang="ru-RU"/>
              <a:t>компиляторы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65549-DE19-2FF6-3B11-17F1E5B0C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35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68303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MyPyC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36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3053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37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C155F-2E3E-CFC2-587E-9273E73DC54F}"/>
              </a:ext>
            </a:extLst>
          </p:cNvPr>
          <p:cNvSpPr txBox="1"/>
          <p:nvPr/>
        </p:nvSpPr>
        <p:spPr>
          <a:xfrm>
            <a:off x="761999" y="1685989"/>
            <a:ext cx="6098874" cy="72327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80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pip install </a:t>
            </a:r>
            <a:r>
              <a:rPr lang="en-US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mypy</a:t>
            </a:r>
            <a:endParaRPr lang="ru-RU" sz="1800" b="1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mypyc </a:t>
            </a: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my_fancy.py</a:t>
            </a:r>
            <a:endParaRPr lang="en-RU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72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Просто!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26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Просто!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помогает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</a:t>
            </a:r>
          </a:p>
        </p:txBody>
      </p:sp>
    </p:spTree>
    <p:extLst>
      <p:ext uri="{BB962C8B-B14F-4D97-AF65-F5344CB8AC3E}">
        <p14:creationId xmlns:p14="http://schemas.microsoft.com/office/powerpoint/2010/main" val="349289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61BC-913E-38DD-E5C9-FF3B7533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4029560"/>
          </a:xfrm>
        </p:spPr>
        <p:txBody>
          <a:bodyPr/>
          <a:lstStyle/>
          <a:p>
            <a:r>
              <a:rPr lang="ru-RU" sz="5400"/>
              <a:t>Приготовьтесь!</a:t>
            </a:r>
            <a:br>
              <a:rPr lang="ru-RU" sz="5400"/>
            </a:br>
            <a:r>
              <a:rPr lang="ru-RU" sz="5400"/>
              <a:t>Сегодня будет </a:t>
            </a:r>
            <a:r>
              <a:rPr lang="ru-RU" sz="5400">
                <a:solidFill>
                  <a:srgbClr val="FF0000"/>
                </a:solidFill>
              </a:rPr>
              <a:t>1</a:t>
            </a:r>
            <a:r>
              <a:rPr lang="en-US" sz="5400">
                <a:solidFill>
                  <a:srgbClr val="FF0000"/>
                </a:solidFill>
              </a:rPr>
              <a:t>5</a:t>
            </a:r>
            <a:r>
              <a:rPr lang="ru-RU" sz="5400"/>
              <a:t> способов ускорить ваш </a:t>
            </a:r>
            <a:r>
              <a:rPr lang="en-US" sz="5400"/>
              <a:t>cpu-bound </a:t>
            </a:r>
            <a:r>
              <a:rPr lang="ru-RU" sz="5400"/>
              <a:t>код</a:t>
            </a:r>
            <a:endParaRPr lang="en-RU" sz="5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6EFB40-938E-6927-0E19-1A3A25B09D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18354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40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Просто!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помогает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</a:t>
            </a:r>
          </a:p>
          <a:p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   *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не всегда помогает</a:t>
            </a:r>
          </a:p>
        </p:txBody>
      </p:sp>
    </p:spTree>
    <p:extLst>
      <p:ext uri="{BB962C8B-B14F-4D97-AF65-F5344CB8AC3E}">
        <p14:creationId xmlns:p14="http://schemas.microsoft.com/office/powerpoint/2010/main" val="1615274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41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Просто!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Быстро</a:t>
            </a:r>
            <a:endParaRPr lang="en-US" sz="1800">
              <a:solidFill>
                <a:schemeClr val="tx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Куча плюсов относительно 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cython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помогает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</a:t>
            </a:r>
          </a:p>
          <a:p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   *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не всегда помогает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A8160-8584-3914-FEF5-4A9012FF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646" y="2893019"/>
            <a:ext cx="4571998" cy="2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3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Pycom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10022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3559-CA44-C410-6C12-F6BA890B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Ссылка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EFB06-4DC2-5C9A-47CC-2C480ABFF0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DA429-8098-51C7-B651-BCE82049FE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Опять без </a:t>
            </a:r>
            <a:r>
              <a:rPr lang="en-US" dirty="0"/>
              <a:t>QR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5538E-1C50-26D3-F169-247902AB6C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1800" dirty="0">
                <a:hlinkClick r:id="rId2"/>
              </a:rPr>
              <a:t>https://github.com/Omyyyy/pycom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7919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44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Относительно просто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34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45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Относительно просто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1108975"/>
          </a:xfrm>
        </p:spPr>
        <p:txBody>
          <a:bodyPr/>
          <a:lstStyle/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Эффект не ясен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Далеко все можно компилировать</a:t>
            </a:r>
            <a:endParaRPr lang="en-US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нет</a:t>
            </a:r>
            <a:endParaRPr lang="en-US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меня просто не работает. Тикет про 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range.hpp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полгода уже лежит без движения</a:t>
            </a:r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E5FC2-A25D-2119-11FE-6790AB85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646" y="4381500"/>
            <a:ext cx="4713598" cy="19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45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1AFC4-677F-3542-48FF-334101DD09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46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D8079-E7DC-4F64-D4C8-0FECE371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эффект?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8DDAB-EA52-BC02-F641-4AD87666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962804"/>
            <a:ext cx="83185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05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Codon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47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62691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5D41-7ABF-2B64-B68C-B4AF0DA1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Полезные ссылки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530A6-E6AF-D9E0-9132-E9DDB15771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A13B3-7ADF-4B77-1F0A-E8B9B139F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7338204" cy="2681287"/>
          </a:xfrm>
        </p:spPr>
        <p:txBody>
          <a:bodyPr/>
          <a:lstStyle/>
          <a:p>
            <a:pPr algn="l"/>
            <a:r>
              <a:rPr lang="en-GB" sz="1800" dirty="0">
                <a:hlinkClick r:id="rId2"/>
              </a:rPr>
              <a:t>https://github.com/exaloop/codon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05443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09E9FD-51A7-F593-F74D-6DEF77C0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0"/>
            <a:ext cx="9906001" cy="4667559"/>
          </a:xfrm>
        </p:spPr>
        <p:txBody>
          <a:bodyPr/>
          <a:lstStyle/>
          <a:p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Typical speedups over Python are on the order of </a:t>
            </a:r>
            <a:r>
              <a:rPr lang="en-GB" sz="4000" dirty="0"/>
              <a:t>10-100x </a:t>
            </a:r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or more, on a </a:t>
            </a:r>
            <a:r>
              <a:rPr lang="en-GB" sz="4000" dirty="0"/>
              <a:t>single thread</a:t>
            </a:r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. Codon's performance is typically on par with (and sometimes better than) that of C/C++. Unlike Python, Codon supports </a:t>
            </a:r>
            <a:r>
              <a:rPr lang="en-GB" sz="4000" dirty="0"/>
              <a:t>native multithreading</a:t>
            </a:r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, which can lead to speedups many times higher still</a:t>
            </a:r>
            <a:endParaRPr lang="en-RU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E5DC8-4102-9882-DED5-30DCCF792B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49</a:t>
            </a:fld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A4F0D-5DBC-04C0-8778-5C85591A5FFB}"/>
              </a:ext>
            </a:extLst>
          </p:cNvPr>
          <p:cNvSpPr txBox="1"/>
          <p:nvPr/>
        </p:nvSpPr>
        <p:spPr>
          <a:xfrm>
            <a:off x="580985" y="862642"/>
            <a:ext cx="805670" cy="1631216"/>
          </a:xfrm>
          <a:prstGeom prst="rect">
            <a:avLst/>
          </a:prstGeom>
        </p:spPr>
        <p:txBody>
          <a:bodyPr vert="horz" wrap="none" lIns="0" tIns="45720" rIns="91440" bIns="45720" rtlCol="0" anchor="ctr">
            <a:spAutoFit/>
          </a:bodyPr>
          <a:lstStyle/>
          <a:p>
            <a:pPr algn="l"/>
            <a:r>
              <a:rPr lang="ru-RU" sz="1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«</a:t>
            </a:r>
            <a:endParaRPr lang="en-RU" sz="10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69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1308-452B-6992-27F9-EDEA1981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Мы разобъем их на </a:t>
            </a:r>
            <a:r>
              <a:rPr lang="ru-RU">
                <a:solidFill>
                  <a:srgbClr val="FF0000"/>
                </a:solidFill>
              </a:rPr>
              <a:t>4</a:t>
            </a:r>
            <a:r>
              <a:rPr lang="ru-RU"/>
              <a:t> категории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833E6-79DA-75CB-7BFC-3679052605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4961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09E9FD-51A7-F593-F74D-6DEF77C0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0"/>
            <a:ext cx="9906001" cy="4667559"/>
          </a:xfrm>
        </p:spPr>
        <p:txBody>
          <a:bodyPr/>
          <a:lstStyle/>
          <a:p>
            <a:pPr algn="l"/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Codon is a </a:t>
            </a:r>
            <a:r>
              <a:rPr lang="en-GB" sz="4000" dirty="0"/>
              <a:t>Python-compatible language</a:t>
            </a:r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, and many Python programs will work with few if any modifications</a:t>
            </a:r>
            <a:br>
              <a:rPr lang="en-GB" sz="4000" dirty="0">
                <a:solidFill>
                  <a:schemeClr val="bg2">
                    <a:lumMod val="25000"/>
                  </a:schemeClr>
                </a:solidFill>
              </a:rPr>
            </a:br>
            <a:endParaRPr lang="en-GB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E5DC8-4102-9882-DED5-30DCCF792B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50</a:t>
            </a:fld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A4F0D-5DBC-04C0-8778-5C85591A5FFB}"/>
              </a:ext>
            </a:extLst>
          </p:cNvPr>
          <p:cNvSpPr txBox="1"/>
          <p:nvPr/>
        </p:nvSpPr>
        <p:spPr>
          <a:xfrm>
            <a:off x="580985" y="862642"/>
            <a:ext cx="805670" cy="1631216"/>
          </a:xfrm>
          <a:prstGeom prst="rect">
            <a:avLst/>
          </a:prstGeom>
        </p:spPr>
        <p:txBody>
          <a:bodyPr vert="horz" wrap="none" lIns="0" tIns="45720" rIns="91440" bIns="45720" rtlCol="0" anchor="ctr">
            <a:spAutoFit/>
          </a:bodyPr>
          <a:lstStyle/>
          <a:p>
            <a:pPr algn="l"/>
            <a:r>
              <a:rPr lang="ru-RU" sz="1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«</a:t>
            </a:r>
            <a:endParaRPr lang="en-RU" sz="10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37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D1882-ABDB-1C68-43AF-E754222E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12" y="1381403"/>
            <a:ext cx="7384775" cy="40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5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Очень много возможностей</a:t>
            </a:r>
            <a:endParaRPr lang="ru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Другой как бы язык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Опять не для всех кейсов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Есть отдельный пакет-</a:t>
            </a:r>
            <a:r>
              <a:rPr lang="ru-RU" sz="1800" b="0" i="0" dirty="0" err="1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джитилка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Не работающий инсталятор под линукс</a:t>
            </a:r>
          </a:p>
        </p:txBody>
      </p:sp>
    </p:spTree>
    <p:extLst>
      <p:ext uri="{BB962C8B-B14F-4D97-AF65-F5344CB8AC3E}">
        <p14:creationId xmlns:p14="http://schemas.microsoft.com/office/powerpoint/2010/main" val="1471318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Да вроде?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52FC7-D5EB-F941-E26B-E1ED573F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905000"/>
            <a:ext cx="4483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5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4BEE4-B944-3D8C-D19F-ACEB0E246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3"/>
          <a:stretch/>
        </p:blipFill>
        <p:spPr>
          <a:xfrm>
            <a:off x="3449771" y="1320354"/>
            <a:ext cx="5292458" cy="42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68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Nuitka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55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64919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3AB9EF-B290-AAA6-B58F-A6E6506D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623" y="1247775"/>
            <a:ext cx="6772753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35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57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C155F-2E3E-CFC2-587E-9273E73DC54F}"/>
              </a:ext>
            </a:extLst>
          </p:cNvPr>
          <p:cNvSpPr txBox="1"/>
          <p:nvPr/>
        </p:nvSpPr>
        <p:spPr>
          <a:xfrm>
            <a:off x="761999" y="1685989"/>
            <a:ext cx="6098874" cy="72327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80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pip install </a:t>
            </a:r>
            <a:r>
              <a:rPr lang="en-GB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nuitka</a:t>
            </a:r>
            <a:endParaRPr lang="en-GB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python –m </a:t>
            </a:r>
            <a:r>
              <a:rPr lang="en-GB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nuitka</a:t>
            </a:r>
            <a:r>
              <a:rPr lang="en-GB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my_fancy_file.py</a:t>
            </a:r>
            <a:endParaRPr lang="en-RU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00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5D41-7ABF-2B64-B68C-B4AF0DA1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Полезные ссылки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530A6-E6AF-D9E0-9132-E9DDB15771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A13B3-7ADF-4B77-1F0A-E8B9B139F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612594" cy="2681287"/>
          </a:xfrm>
        </p:spPr>
        <p:txBody>
          <a:bodyPr/>
          <a:lstStyle/>
          <a:p>
            <a:pPr algn="l"/>
            <a:r>
              <a:rPr lang="en-GB" sz="1800"/>
              <a:t>— Nuitka the python compiler: </a:t>
            </a:r>
            <a:r>
              <a:rPr lang="en-GB" sz="1800">
                <a:hlinkClick r:id="rId2"/>
              </a:rPr>
              <a:t>https://www.youtube.com/watch?v=ZDHkla5rllg</a:t>
            </a:r>
            <a:endParaRPr lang="en-GB" sz="1800"/>
          </a:p>
          <a:p>
            <a:pPr algn="l"/>
            <a:r>
              <a:rPr lang="en-GB" sz="1800"/>
              <a:t>— Nuitka speedcenter: </a:t>
            </a:r>
            <a:r>
              <a:rPr lang="en-GB" sz="1800">
                <a:hlinkClick r:id="rId3"/>
              </a:rPr>
              <a:t>https://speedcenter.nuitka.net/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4180882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Просто работает!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Очень легко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Есть в 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pip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Можно подорваться на 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ARM/mac m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089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847C-A4E6-CCE5-8526-43852864D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2" b="7219"/>
          <a:stretch/>
        </p:blipFill>
        <p:spPr>
          <a:xfrm>
            <a:off x="3641517" y="1254095"/>
            <a:ext cx="4908965" cy="43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83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60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Нуу…да?</a:t>
            </a:r>
            <a:endParaRPr lang="en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1C590-D710-F1F2-076C-8786B36E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892455"/>
            <a:ext cx="6237007" cy="14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4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29213-9343-FD24-5A87-0B0E92115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2" b="7219"/>
          <a:stretch/>
        </p:blipFill>
        <p:spPr>
          <a:xfrm>
            <a:off x="3641517" y="1254095"/>
            <a:ext cx="4908965" cy="43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5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2 категории (компиляторы)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94799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br>
              <a:rPr lang="ru-RU"/>
            </a:br>
            <a:r>
              <a:rPr lang="en-US"/>
              <a:t>nuitka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58287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C2AA-30FF-49FC-3FDE-16E79AC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9520237" cy="1501740"/>
          </a:xfrm>
        </p:spPr>
        <p:txBody>
          <a:bodyPr/>
          <a:lstStyle/>
          <a:p>
            <a:r>
              <a:rPr lang="ru-RU"/>
              <a:t>Категория 3:</a:t>
            </a:r>
            <a:br>
              <a:rPr lang="ru-RU"/>
            </a:br>
            <a:r>
              <a:rPr lang="ru-RU"/>
              <a:t>диалекты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65549-DE19-2FF6-3B11-17F1E5B0C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99856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Cython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65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135227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E18A3-794C-9952-CA3C-A8D772AE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t="19518" r="3570" b="20133"/>
          <a:stretch/>
        </p:blipFill>
        <p:spPr>
          <a:xfrm>
            <a:off x="2459965" y="3006305"/>
            <a:ext cx="7272069" cy="84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18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7F57-3B1C-83F6-6356-599F9AC0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в комплекте?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5569C-F162-23ED-4DC9-683367032D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67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00C12-7542-C723-756F-0DE4475A4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Тут все довольно банально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0CB19-4573-E011-08F0-DBC492F442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800" dirty="0"/>
              <a:t>— </a:t>
            </a:r>
            <a:r>
              <a:rPr lang="en-US" sz="1800" dirty="0"/>
              <a:t>pip install </a:t>
            </a:r>
            <a:r>
              <a:rPr lang="en-US" sz="1800" dirty="0" err="1"/>
              <a:t>cython</a:t>
            </a:r>
            <a:endParaRPr lang="en-US" sz="1800" dirty="0"/>
          </a:p>
          <a:p>
            <a:r>
              <a:rPr lang="en-US" sz="1800" dirty="0"/>
              <a:t>— </a:t>
            </a:r>
            <a:r>
              <a:rPr lang="en-GB" sz="1800" dirty="0" err="1"/>
              <a:t>cythonize</a:t>
            </a:r>
            <a:r>
              <a:rPr lang="en-US" sz="1800" dirty="0"/>
              <a:t> </a:t>
            </a:r>
            <a:r>
              <a:rPr lang="en-US" sz="1800" dirty="0" err="1"/>
              <a:t>my_file.py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884640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0E98E-10AC-E4AD-00B0-ADA2DEA2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9" y="532222"/>
            <a:ext cx="6391527" cy="2522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FE3730-35C6-0E84-A3C7-A6F7310C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9" y="3633378"/>
            <a:ext cx="4521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28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Контролируемо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Хорошая скорость (иногда, видимо, выдающаяся)</a:t>
            </a:r>
            <a:endParaRPr lang="en-US" sz="1800" b="0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 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Хорошая документация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3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D76F1F-9BD0-6625-D833-339B7EC33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2"/>
          <a:stretch/>
        </p:blipFill>
        <p:spPr>
          <a:xfrm>
            <a:off x="3238500" y="1621891"/>
            <a:ext cx="5715000" cy="3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28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70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Контролируемо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Хорошая скорость (иногда, видимо, выдающаяся)</a:t>
            </a:r>
            <a:endParaRPr lang="en-US" sz="1800" b="0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 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Хорошая документация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Учить немного другой язык (диалект)</a:t>
            </a:r>
            <a:endParaRPr lang="en-RU" sz="1800" b="1" i="0" dirty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Зависимости при сборке</a:t>
            </a:r>
            <a:endParaRPr lang="en-RU" sz="1800" b="1" i="0" dirty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Более сложная сборка пакетов 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Если не знаете 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то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 использовать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Документации недостаточно, чтобы программировать</a:t>
            </a:r>
          </a:p>
        </p:txBody>
      </p:sp>
    </p:spTree>
    <p:extLst>
      <p:ext uri="{BB962C8B-B14F-4D97-AF65-F5344CB8AC3E}">
        <p14:creationId xmlns:p14="http://schemas.microsoft.com/office/powerpoint/2010/main" val="96660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71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Очень даже!111</a:t>
            </a:r>
            <a:endParaRPr lang="en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0E04B-3076-C0B3-E56B-72CE4D66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724036"/>
            <a:ext cx="5322072" cy="12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37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861031-3F5B-3E3D-B07E-C8A47846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603250"/>
            <a:ext cx="4318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29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PeachPy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73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5774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74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02DEA-A7EE-1928-0904-B854B8F25310}"/>
              </a:ext>
            </a:extLst>
          </p:cNvPr>
          <p:cNvSpPr txBox="1"/>
          <p:nvPr/>
        </p:nvSpPr>
        <p:spPr>
          <a:xfrm>
            <a:off x="761999" y="1242875"/>
            <a:ext cx="6098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CC7832"/>
                </a:solidFill>
                <a:effectLst/>
              </a:rPr>
              <a:t>from </a:t>
            </a:r>
            <a:r>
              <a:rPr lang="en-GB"/>
              <a:t>peachpy </a:t>
            </a:r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*</a:t>
            </a: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from </a:t>
            </a:r>
            <a:r>
              <a:rPr lang="en-GB"/>
              <a:t>peachpy.x86_64 </a:t>
            </a:r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*</a:t>
            </a:r>
            <a:br>
              <a:rPr lang="en-GB"/>
            </a:br>
            <a:br>
              <a:rPr lang="en-GB"/>
            </a:br>
            <a:r>
              <a:rPr lang="en-GB"/>
              <a:t>x = Argument(int32_t)</a:t>
            </a:r>
            <a:br>
              <a:rPr lang="en-GB"/>
            </a:br>
            <a:r>
              <a:rPr lang="en-GB"/>
              <a:t>y = Argument(int32_t)</a:t>
            </a: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with </a:t>
            </a:r>
            <a:r>
              <a:rPr lang="en-GB"/>
              <a:t>Function(</a:t>
            </a:r>
            <a:r>
              <a:rPr lang="en-GB">
                <a:solidFill>
                  <a:srgbClr val="6A8759"/>
                </a:solidFill>
                <a:effectLst/>
              </a:rPr>
              <a:t>"Add"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(x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y)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int32_t) </a:t>
            </a:r>
            <a:r>
              <a:rPr lang="en-GB">
                <a:solidFill>
                  <a:srgbClr val="CC7832"/>
                </a:solidFill>
                <a:effectLst/>
              </a:rPr>
              <a:t>as </a:t>
            </a:r>
            <a:r>
              <a:rPr lang="en-GB"/>
              <a:t>asm_function:</a:t>
            </a:r>
            <a:br>
              <a:rPr lang="en-GB"/>
            </a:br>
            <a:r>
              <a:rPr lang="en-GB"/>
              <a:t>    reg_x = GeneralPurposeRegister32()</a:t>
            </a:r>
            <a:br>
              <a:rPr lang="en-GB"/>
            </a:br>
            <a:r>
              <a:rPr lang="en-GB"/>
              <a:t>    reg_y = GeneralPurposeRegister32()</a:t>
            </a:r>
            <a:br>
              <a:rPr lang="en-GB"/>
            </a:br>
            <a:br>
              <a:rPr lang="en-GB"/>
            </a:br>
            <a:r>
              <a:rPr lang="en-GB"/>
              <a:t>    LOAD.ARGUMENT(reg_x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x)</a:t>
            </a:r>
            <a:br>
              <a:rPr lang="en-GB"/>
            </a:br>
            <a:r>
              <a:rPr lang="en-GB"/>
              <a:t>    LOAD.ARGUMENT(reg_y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y)</a:t>
            </a:r>
            <a:br>
              <a:rPr lang="en-GB"/>
            </a:br>
            <a:br>
              <a:rPr lang="en-GB"/>
            </a:br>
            <a:r>
              <a:rPr lang="en-GB"/>
              <a:t>    ADD(reg_x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reg_y)</a:t>
            </a:r>
            <a:br>
              <a:rPr lang="en-GB"/>
            </a:br>
            <a:br>
              <a:rPr lang="en-GB"/>
            </a:br>
            <a:r>
              <a:rPr lang="en-GB"/>
              <a:t>    RETURN(reg_x)</a:t>
            </a:r>
            <a:br>
              <a:rPr lang="en-GB"/>
            </a:br>
            <a:br>
              <a:rPr lang="en-GB"/>
            </a:br>
            <a:r>
              <a:rPr lang="en-GB"/>
              <a:t>python_function = asm_function.finalize(abi.detect()).encode().load()</a:t>
            </a:r>
            <a:br>
              <a:rPr lang="en-GB"/>
            </a:br>
            <a:br>
              <a:rPr lang="en-GB"/>
            </a:br>
            <a:r>
              <a:rPr lang="en-GB">
                <a:solidFill>
                  <a:srgbClr val="8888C6"/>
                </a:solidFill>
                <a:effectLst/>
              </a:rPr>
              <a:t>print</a:t>
            </a:r>
            <a:r>
              <a:rPr lang="en-GB"/>
              <a:t>(python_function(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r>
              <a:rPr lang="en-GB"/>
              <a:t>)) </a:t>
            </a:r>
            <a:r>
              <a:rPr lang="en-GB">
                <a:solidFill>
                  <a:srgbClr val="808080"/>
                </a:solidFill>
                <a:effectLst/>
              </a:rPr>
              <a:t># -&gt; prints "4"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16417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7F758-5D5B-6578-5A29-CAC3C110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000250"/>
            <a:ext cx="5080000" cy="285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F38E46-114E-B199-036F-D06A5D2CC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335">
            <a:off x="1647975" y="3206750"/>
            <a:ext cx="9138755" cy="44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9F6FD5-E4EC-754B-4101-3FB3731B5298}"/>
              </a:ext>
            </a:extLst>
          </p:cNvPr>
          <p:cNvSpPr txBox="1"/>
          <p:nvPr/>
        </p:nvSpPr>
        <p:spPr>
          <a:xfrm rot="1072736">
            <a:off x="3395415" y="1090942"/>
            <a:ext cx="4401205" cy="938719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RU" sz="5500" dirty="0">
                <a:solidFill>
                  <a:schemeClr val="bg2">
                    <a:lumMod val="75000"/>
                  </a:schemeClr>
                </a:solidFill>
              </a:rPr>
              <a:t>ASS</a:t>
            </a:r>
            <a:r>
              <a:rPr lang="en-RU" sz="5500" dirty="0"/>
              <a:t>EMBLER</a:t>
            </a:r>
          </a:p>
        </p:txBody>
      </p:sp>
    </p:spTree>
    <p:extLst>
      <p:ext uri="{BB962C8B-B14F-4D97-AF65-F5344CB8AC3E}">
        <p14:creationId xmlns:p14="http://schemas.microsoft.com/office/powerpoint/2010/main" val="748353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76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УэээУээ Прикольно?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Возможно очень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2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77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УэээУээ Прикольно?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Возможно очень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IQ 450</a:t>
            </a:r>
            <a:endParaRPr lang="ru-RU" sz="180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56275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Typed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6306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5D41-7ABF-2B64-B68C-B4AF0DA1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Полезные ссылки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530A6-E6AF-D9E0-9132-E9DDB15771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A13B3-7ADF-4B77-1F0A-E8B9B139F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7338204" cy="2681287"/>
          </a:xfrm>
        </p:spPr>
        <p:txBody>
          <a:bodyPr/>
          <a:lstStyle/>
          <a:p>
            <a:pPr algn="l"/>
            <a:r>
              <a:rPr lang="en-GB" sz="1800"/>
              <a:t>— </a:t>
            </a:r>
            <a:r>
              <a:rPr lang="en-GB" sz="1800">
                <a:hlinkClick r:id="rId2"/>
              </a:rPr>
              <a:t>https://github.com/APrioriInvestments/typed_python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94738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7711565" cy="952500"/>
          </a:xfrm>
        </p:spPr>
        <p:txBody>
          <a:bodyPr/>
          <a:lstStyle/>
          <a:p>
            <a:r>
              <a:rPr lang="ru-RU"/>
              <a:t>Стандартная библиотека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53447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80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AC7B-F24C-E477-AD71-0A0BD4DBF3C3}"/>
              </a:ext>
            </a:extLst>
          </p:cNvPr>
          <p:cNvSpPr txBox="1"/>
          <p:nvPr/>
        </p:nvSpPr>
        <p:spPr>
          <a:xfrm>
            <a:off x="761999" y="1321465"/>
            <a:ext cx="609914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_base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typed_python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Entrypoint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ListOf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lang="en-GB" sz="1600" dirty="0" err="1">
                <a:solidFill>
                  <a:srgbClr val="BBB529"/>
                </a:solidFill>
                <a:effectLst/>
                <a:latin typeface="JetBrains Mono"/>
              </a:rPr>
              <a:t>Entrypoint</a:t>
            </a:r>
            <a:br>
              <a:rPr lang="en-GB" sz="1600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JetBrains Mono"/>
              </a:rPr>
              <a:t>run_example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output_buf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ListOf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GB" sz="1600" dirty="0"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)()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one_number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lang="en-GB" sz="1600" dirty="0"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GB" sz="1600" dirty="0"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output_buf.append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one_number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*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one_number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output_buf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__name__ == </a:t>
            </a:r>
            <a:r>
              <a:rPr lang="en-GB" sz="1600" dirty="0">
                <a:solidFill>
                  <a:srgbClr val="6A8759"/>
                </a:solidFill>
                <a:effectLst/>
                <a:latin typeface="JetBrains Mono"/>
              </a:rPr>
              <a:t>"__main__"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_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base.run_timeit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endParaRPr lang="en-GB" sz="1600" dirty="0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8368360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pia photography of god's ray under stratocumulus clouds">
            <a:extLst>
              <a:ext uri="{FF2B5EF4-FFF2-40B4-BE49-F238E27FC236}">
                <a16:creationId xmlns:a16="http://schemas.microsoft.com/office/drawing/2014/main" id="{B463E88E-9DD9-57E2-FF6B-2C4AF287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99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Это то, чего я так долго ждал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Статическая типизация в </a:t>
            </a:r>
            <a:r>
              <a:rPr lang="ru-RU" sz="1800" b="0" i="0" dirty="0" err="1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рантайме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!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Классные структуры данных!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39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83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Это то, чего я так долго ждал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Статическая типизация в </a:t>
            </a:r>
            <a:r>
              <a:rPr lang="ru-RU" sz="1800" b="0" i="0" dirty="0" err="1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рантайме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!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Классные структуры данных!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Не работает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Нет документации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Слабая поддержка комьюнити</a:t>
            </a:r>
            <a:endParaRPr lang="ru-RU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43CE9-2099-AEA9-BB47-E316A31C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12" y="3429000"/>
            <a:ext cx="4131288" cy="1880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1891A-437D-EDB7-105E-62F887FA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48" y="3718859"/>
            <a:ext cx="2930586" cy="23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5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Numba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31180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85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47C17-A23F-F6B6-CD53-B3A81D5D844A}"/>
              </a:ext>
            </a:extLst>
          </p:cNvPr>
          <p:cNvSpPr txBox="1"/>
          <p:nvPr/>
        </p:nvSpPr>
        <p:spPr>
          <a:xfrm>
            <a:off x="761999" y="1394944"/>
            <a:ext cx="609887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rgbClr val="CC7832"/>
                </a:solidFill>
                <a:effectLst/>
              </a:rPr>
              <a:t>from </a:t>
            </a:r>
            <a:r>
              <a:rPr lang="en-GB" sz="1600"/>
              <a:t>numba </a:t>
            </a:r>
            <a:r>
              <a:rPr lang="en-GB" sz="1600">
                <a:solidFill>
                  <a:srgbClr val="CC7832"/>
                </a:solidFill>
                <a:effectLst/>
              </a:rPr>
              <a:t>import </a:t>
            </a:r>
            <a:r>
              <a:rPr lang="en-GB" sz="1600"/>
              <a:t>njit</a:t>
            </a:r>
            <a:br>
              <a:rPr lang="en-GB" sz="1600"/>
            </a:br>
            <a:r>
              <a:rPr lang="en-GB" sz="1600">
                <a:solidFill>
                  <a:srgbClr val="CC7832"/>
                </a:solidFill>
                <a:effectLst/>
              </a:rPr>
              <a:t>import </a:t>
            </a:r>
            <a:r>
              <a:rPr lang="en-GB" sz="1600"/>
              <a:t>random</a:t>
            </a:r>
            <a:br>
              <a:rPr lang="en-GB" sz="1600"/>
            </a:br>
            <a:br>
              <a:rPr lang="en-GB" sz="1600"/>
            </a:br>
            <a:r>
              <a:rPr lang="en-GB" sz="1600">
                <a:solidFill>
                  <a:srgbClr val="BBB529"/>
                </a:solidFill>
                <a:effectLst/>
              </a:rPr>
              <a:t>@njit</a:t>
            </a:r>
            <a:br>
              <a:rPr lang="en-GB" sz="1600">
                <a:solidFill>
                  <a:srgbClr val="BBB529"/>
                </a:solidFill>
                <a:effectLst/>
              </a:rPr>
            </a:br>
            <a:r>
              <a:rPr lang="en-GB" sz="1600">
                <a:solidFill>
                  <a:srgbClr val="CC7832"/>
                </a:solidFill>
                <a:effectLst/>
              </a:rPr>
              <a:t>def </a:t>
            </a:r>
            <a:r>
              <a:rPr lang="en-GB" sz="1600">
                <a:solidFill>
                  <a:srgbClr val="FFC66D"/>
                </a:solidFill>
                <a:effectLst/>
              </a:rPr>
              <a:t>monte_carlo_pi</a:t>
            </a:r>
            <a:r>
              <a:rPr lang="en-GB" sz="1600"/>
              <a:t>(nsamples):</a:t>
            </a:r>
            <a:br>
              <a:rPr lang="en-GB" sz="1600"/>
            </a:br>
            <a:r>
              <a:rPr lang="en-GB" sz="1600"/>
              <a:t>    acc = </a:t>
            </a:r>
            <a:r>
              <a:rPr lang="en-GB" sz="1600">
                <a:solidFill>
                  <a:srgbClr val="6897BB"/>
                </a:solidFill>
                <a:effectLst/>
              </a:rPr>
              <a:t>0</a:t>
            </a:r>
            <a:br>
              <a:rPr lang="en-GB" sz="1600">
                <a:solidFill>
                  <a:srgbClr val="6897BB"/>
                </a:solidFill>
                <a:effectLst/>
              </a:rPr>
            </a:br>
            <a:r>
              <a:rPr lang="en-GB" sz="1600">
                <a:solidFill>
                  <a:srgbClr val="6897BB"/>
                </a:solidFill>
                <a:effectLst/>
              </a:rPr>
              <a:t>    </a:t>
            </a:r>
            <a:r>
              <a:rPr lang="en-GB" sz="1600">
                <a:solidFill>
                  <a:srgbClr val="CC7832"/>
                </a:solidFill>
                <a:effectLst/>
              </a:rPr>
              <a:t>for </a:t>
            </a:r>
            <a:r>
              <a:rPr lang="en-GB" sz="1600"/>
              <a:t>i </a:t>
            </a:r>
            <a:r>
              <a:rPr lang="en-GB" sz="1600">
                <a:solidFill>
                  <a:srgbClr val="CC7832"/>
                </a:solidFill>
                <a:effectLst/>
              </a:rPr>
              <a:t>in </a:t>
            </a:r>
            <a:r>
              <a:rPr lang="en-GB" sz="1600">
                <a:solidFill>
                  <a:srgbClr val="8888C6"/>
                </a:solidFill>
                <a:effectLst/>
              </a:rPr>
              <a:t>range</a:t>
            </a:r>
            <a:r>
              <a:rPr lang="en-GB" sz="1600"/>
              <a:t>(nsamples):</a:t>
            </a:r>
            <a:br>
              <a:rPr lang="en-GB" sz="1600"/>
            </a:br>
            <a:r>
              <a:rPr lang="en-GB" sz="1600"/>
              <a:t>        x = random.random()</a:t>
            </a:r>
            <a:br>
              <a:rPr lang="en-GB" sz="1600"/>
            </a:br>
            <a:r>
              <a:rPr lang="en-GB" sz="1600"/>
              <a:t>        y = random.random()</a:t>
            </a:r>
            <a:br>
              <a:rPr lang="en-GB" sz="1600"/>
            </a:br>
            <a:r>
              <a:rPr lang="en-GB" sz="1600"/>
              <a:t>        </a:t>
            </a:r>
            <a:r>
              <a:rPr lang="en-GB" sz="1600">
                <a:solidFill>
                  <a:srgbClr val="CC7832"/>
                </a:solidFill>
                <a:effectLst/>
              </a:rPr>
              <a:t>if </a:t>
            </a:r>
            <a:r>
              <a:rPr lang="en-GB" sz="1600"/>
              <a:t>(x ** </a:t>
            </a:r>
            <a:r>
              <a:rPr lang="en-GB" sz="1600">
                <a:solidFill>
                  <a:srgbClr val="6897BB"/>
                </a:solidFill>
                <a:effectLst/>
              </a:rPr>
              <a:t>2 </a:t>
            </a:r>
            <a:r>
              <a:rPr lang="en-GB" sz="1600"/>
              <a:t>+ y ** </a:t>
            </a:r>
            <a:r>
              <a:rPr lang="en-GB" sz="1600">
                <a:solidFill>
                  <a:srgbClr val="6897BB"/>
                </a:solidFill>
                <a:effectLst/>
              </a:rPr>
              <a:t>2</a:t>
            </a:r>
            <a:r>
              <a:rPr lang="en-GB" sz="1600"/>
              <a:t>) &lt; </a:t>
            </a:r>
            <a:r>
              <a:rPr lang="en-GB" sz="1600">
                <a:solidFill>
                  <a:srgbClr val="6897BB"/>
                </a:solidFill>
                <a:effectLst/>
              </a:rPr>
              <a:t>1.0</a:t>
            </a:r>
            <a:r>
              <a:rPr lang="en-GB" sz="1600"/>
              <a:t>:</a:t>
            </a:r>
            <a:br>
              <a:rPr lang="en-GB" sz="1600"/>
            </a:br>
            <a:r>
              <a:rPr lang="en-GB" sz="1600"/>
              <a:t>            acc += </a:t>
            </a:r>
            <a:r>
              <a:rPr lang="en-GB" sz="1600">
                <a:solidFill>
                  <a:srgbClr val="6897BB"/>
                </a:solidFill>
                <a:effectLst/>
              </a:rPr>
              <a:t>1</a:t>
            </a:r>
            <a:br>
              <a:rPr lang="en-GB" sz="1600">
                <a:solidFill>
                  <a:srgbClr val="6897BB"/>
                </a:solidFill>
                <a:effectLst/>
              </a:rPr>
            </a:br>
            <a:r>
              <a:rPr lang="en-GB" sz="1600">
                <a:solidFill>
                  <a:srgbClr val="6897BB"/>
                </a:solidFill>
                <a:effectLst/>
              </a:rPr>
              <a:t>    </a:t>
            </a:r>
            <a:r>
              <a:rPr lang="en-GB" sz="1600">
                <a:solidFill>
                  <a:srgbClr val="CC7832"/>
                </a:solidFill>
                <a:effectLst/>
              </a:rPr>
              <a:t>return </a:t>
            </a:r>
            <a:r>
              <a:rPr lang="en-GB" sz="1600">
                <a:solidFill>
                  <a:srgbClr val="6897BB"/>
                </a:solidFill>
                <a:effectLst/>
              </a:rPr>
              <a:t>4.0 </a:t>
            </a:r>
            <a:r>
              <a:rPr lang="en-GB" sz="1600"/>
              <a:t>* acc / nsamples</a:t>
            </a:r>
            <a:endParaRPr lang="en-RU" sz="1600"/>
          </a:p>
        </p:txBody>
      </p:sp>
    </p:spTree>
    <p:extLst>
      <p:ext uri="{BB962C8B-B14F-4D97-AF65-F5344CB8AC3E}">
        <p14:creationId xmlns:p14="http://schemas.microsoft.com/office/powerpoint/2010/main" val="26491829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86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Ускоряет?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294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87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Ускоряет?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JIT!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?</a:t>
            </a:r>
            <a:endParaRPr lang="ru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Другой как бы язык</a:t>
            </a:r>
            <a:endParaRPr lang="en-US" sz="1800" b="0" i="0" dirty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для каждого кейса</a:t>
            </a:r>
            <a:endParaRPr lang="ru-RU" sz="1800" b="0" i="0" dirty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1028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88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Вполне! И это мои так себе примеры без использования диалекта…</a:t>
            </a:r>
            <a:endParaRPr lang="en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8C2DF-AA36-73BC-97B2-6E6C2035B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71798"/>
            <a:ext cx="5484323" cy="12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542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Taichi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89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9147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7F57-3B1C-83F6-6356-599F9AC0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в комплекте?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5569C-F162-23ED-4DC9-683367032D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00C12-7542-C723-756F-0DE4475A4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Тут все довольно банально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0CB19-4573-E011-08F0-DBC492F442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800"/>
              <a:t>— </a:t>
            </a:r>
            <a:r>
              <a:rPr lang="en-US" sz="1800"/>
              <a:t>multiprocessing!</a:t>
            </a:r>
            <a:endParaRPr lang="ru-RU" sz="1800"/>
          </a:p>
          <a:p>
            <a:r>
              <a:rPr lang="ru-RU" sz="1800"/>
              <a:t>— </a:t>
            </a:r>
            <a:r>
              <a:rPr lang="en-US" sz="1800"/>
              <a:t>concurrent.futures</a:t>
            </a:r>
            <a:endParaRPr lang="en-RU" sz="1800"/>
          </a:p>
        </p:txBody>
      </p:sp>
    </p:spTree>
    <p:extLst>
      <p:ext uri="{BB962C8B-B14F-4D97-AF65-F5344CB8AC3E}">
        <p14:creationId xmlns:p14="http://schemas.microsoft.com/office/powerpoint/2010/main" val="22408848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D915-C095-CF05-6B8E-904351D3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836B-C4E1-F287-EAE5-4D0DE9DBDC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90</a:t>
            </a:fld>
            <a:endParaRPr lang="x-non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DCFB9-4E0E-CC55-F80D-2441953DCCF8}"/>
              </a:ext>
            </a:extLst>
          </p:cNvPr>
          <p:cNvSpPr txBox="1"/>
          <p:nvPr/>
        </p:nvSpPr>
        <p:spPr>
          <a:xfrm>
            <a:off x="761999" y="1093039"/>
            <a:ext cx="6098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taichi </a:t>
            </a:r>
            <a:r>
              <a:rPr lang="en-GB">
                <a:solidFill>
                  <a:srgbClr val="CC7832"/>
                </a:solidFill>
                <a:effectLst/>
              </a:rPr>
              <a:t>as </a:t>
            </a:r>
            <a:r>
              <a:rPr lang="en-GB"/>
              <a:t>ti</a:t>
            </a: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taichi.math </a:t>
            </a:r>
            <a:r>
              <a:rPr lang="en-GB">
                <a:solidFill>
                  <a:srgbClr val="CC7832"/>
                </a:solidFill>
                <a:effectLst/>
              </a:rPr>
              <a:t>as </a:t>
            </a:r>
            <a:r>
              <a:rPr lang="en-GB"/>
              <a:t>tm</a:t>
            </a:r>
            <a:br>
              <a:rPr lang="en-GB"/>
            </a:br>
            <a:br>
              <a:rPr lang="en-GB"/>
            </a:br>
            <a:r>
              <a:rPr lang="en-GB"/>
              <a:t>ti.init(</a:t>
            </a:r>
            <a:r>
              <a:rPr lang="en-GB">
                <a:solidFill>
                  <a:srgbClr val="AA4926"/>
                </a:solidFill>
                <a:effectLst/>
              </a:rPr>
              <a:t>arch</a:t>
            </a:r>
            <a:r>
              <a:rPr lang="en-GB"/>
              <a:t>=ti.gpu)</a:t>
            </a:r>
            <a:br>
              <a:rPr lang="en-GB"/>
            </a:br>
            <a:br>
              <a:rPr lang="en-GB"/>
            </a:br>
            <a:r>
              <a:rPr lang="en-GB"/>
              <a:t>n = </a:t>
            </a:r>
            <a:r>
              <a:rPr lang="en-GB">
                <a:solidFill>
                  <a:srgbClr val="6897BB"/>
                </a:solidFill>
                <a:effectLst/>
              </a:rPr>
              <a:t>320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/>
              <a:t>pixels = ti.field(</a:t>
            </a:r>
            <a:r>
              <a:rPr lang="en-GB">
                <a:solidFill>
                  <a:srgbClr val="AA4926"/>
                </a:solidFill>
                <a:effectLst/>
              </a:rPr>
              <a:t>dtype</a:t>
            </a:r>
            <a:r>
              <a:rPr lang="en-GB"/>
              <a:t>=</a:t>
            </a:r>
            <a:r>
              <a:rPr lang="en-GB">
                <a:solidFill>
                  <a:srgbClr val="8888C6"/>
                </a:solidFill>
                <a:effectLst/>
              </a:rPr>
              <a:t>float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AA4926"/>
                </a:solidFill>
                <a:effectLst/>
              </a:rPr>
              <a:t>shape</a:t>
            </a:r>
            <a:r>
              <a:rPr lang="en-GB"/>
              <a:t>=(n * 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n))</a:t>
            </a:r>
            <a:br>
              <a:rPr lang="en-GB"/>
            </a:br>
            <a:br>
              <a:rPr lang="en-GB"/>
            </a:br>
            <a:r>
              <a:rPr lang="en-GB">
                <a:solidFill>
                  <a:srgbClr val="BBB529"/>
                </a:solidFill>
                <a:effectLst/>
              </a:rPr>
              <a:t>@ti.func</a:t>
            </a:r>
            <a:br>
              <a:rPr lang="en-GB">
                <a:solidFill>
                  <a:srgbClr val="BBB529"/>
                </a:solidFill>
                <a:effectLst/>
              </a:rPr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complex_sqr(z):  </a:t>
            </a:r>
            <a:r>
              <a:rPr lang="en-GB">
                <a:solidFill>
                  <a:srgbClr val="808080"/>
                </a:solidFill>
                <a:effectLst/>
              </a:rPr>
              <a:t># complex square of a 2D vector</a:t>
            </a:r>
            <a:br>
              <a:rPr lang="en-GB">
                <a:solidFill>
                  <a:srgbClr val="808080"/>
                </a:solidFill>
                <a:effectLst/>
              </a:rPr>
            </a:br>
            <a:r>
              <a:rPr lang="en-GB">
                <a:solidFill>
                  <a:srgbClr val="808080"/>
                </a:solidFill>
                <a:effectLst/>
              </a:rPr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return </a:t>
            </a:r>
            <a:r>
              <a:rPr lang="en-GB"/>
              <a:t>tm.vec2(z[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r>
              <a:rPr lang="en-GB"/>
              <a:t>] * z[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r>
              <a:rPr lang="en-GB"/>
              <a:t>] - z[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/>
              <a:t>] * z[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/>
              <a:t>]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2 </a:t>
            </a:r>
            <a:r>
              <a:rPr lang="en-GB"/>
              <a:t>* z[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r>
              <a:rPr lang="en-GB"/>
              <a:t>] * z[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/>
              <a:t>])</a:t>
            </a:r>
            <a:br>
              <a:rPr lang="en-GB"/>
            </a:br>
            <a:br>
              <a:rPr lang="en-GB"/>
            </a:br>
            <a:r>
              <a:rPr lang="en-GB"/>
              <a:t>@ti.kernel</a:t>
            </a: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paint(t: float):</a:t>
            </a:r>
            <a:br>
              <a:rPr lang="en-GB"/>
            </a:br>
            <a:r>
              <a:rPr lang="en-GB"/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for </a:t>
            </a:r>
            <a:r>
              <a:rPr lang="en-GB"/>
              <a:t>i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j </a:t>
            </a:r>
            <a:r>
              <a:rPr lang="en-GB">
                <a:solidFill>
                  <a:srgbClr val="CC7832"/>
                </a:solidFill>
                <a:effectLst/>
              </a:rPr>
              <a:t>in </a:t>
            </a:r>
            <a:r>
              <a:rPr lang="en-GB"/>
              <a:t>pixels:  </a:t>
            </a:r>
            <a:r>
              <a:rPr lang="en-GB">
                <a:solidFill>
                  <a:srgbClr val="808080"/>
                </a:solidFill>
                <a:effectLst/>
              </a:rPr>
              <a:t># Parallelized over all pixels</a:t>
            </a:r>
            <a:br>
              <a:rPr lang="en-GB">
                <a:solidFill>
                  <a:srgbClr val="808080"/>
                </a:solidFill>
                <a:effectLst/>
              </a:rPr>
            </a:br>
            <a:r>
              <a:rPr lang="en-GB">
                <a:solidFill>
                  <a:srgbClr val="808080"/>
                </a:solidFill>
                <a:effectLst/>
              </a:rPr>
              <a:t>        </a:t>
            </a:r>
            <a:r>
              <a:rPr lang="en-GB"/>
              <a:t>c = tm.vec2(-</a:t>
            </a:r>
            <a:r>
              <a:rPr lang="en-GB">
                <a:solidFill>
                  <a:srgbClr val="6897BB"/>
                </a:solidFill>
                <a:effectLst/>
              </a:rPr>
              <a:t>0.8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tm.cos(t) * </a:t>
            </a:r>
            <a:r>
              <a:rPr lang="en-GB">
                <a:solidFill>
                  <a:srgbClr val="6897BB"/>
                </a:solidFill>
                <a:effectLst/>
              </a:rPr>
              <a:t>0.2</a:t>
            </a:r>
            <a:r>
              <a:rPr lang="en-GB"/>
              <a:t>)</a:t>
            </a:r>
            <a:br>
              <a:rPr lang="en-GB"/>
            </a:br>
            <a:r>
              <a:rPr lang="en-GB"/>
              <a:t>        z = tm.vec2(i / n - 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j / n - </a:t>
            </a:r>
            <a:r>
              <a:rPr lang="en-GB">
                <a:solidFill>
                  <a:srgbClr val="6897BB"/>
                </a:solidFill>
                <a:effectLst/>
              </a:rPr>
              <a:t>0.5</a:t>
            </a:r>
            <a:r>
              <a:rPr lang="en-GB"/>
              <a:t>) * 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>
                <a:solidFill>
                  <a:srgbClr val="6897BB"/>
                </a:solidFill>
                <a:effectLst/>
              </a:rPr>
              <a:t>        </a:t>
            </a:r>
            <a:r>
              <a:rPr lang="en-GB"/>
              <a:t>iterations = 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>
                <a:solidFill>
                  <a:srgbClr val="6897BB"/>
                </a:solidFill>
                <a:effectLst/>
              </a:rPr>
              <a:t>        </a:t>
            </a:r>
            <a:r>
              <a:rPr lang="en-GB">
                <a:solidFill>
                  <a:srgbClr val="CC7832"/>
                </a:solidFill>
                <a:effectLst/>
              </a:rPr>
              <a:t>while </a:t>
            </a:r>
            <a:r>
              <a:rPr lang="en-GB"/>
              <a:t>z.norm() &lt; </a:t>
            </a:r>
            <a:r>
              <a:rPr lang="en-GB">
                <a:solidFill>
                  <a:srgbClr val="6897BB"/>
                </a:solidFill>
                <a:effectLst/>
              </a:rPr>
              <a:t>20 </a:t>
            </a:r>
            <a:r>
              <a:rPr lang="en-GB">
                <a:solidFill>
                  <a:srgbClr val="CC7832"/>
                </a:solidFill>
                <a:effectLst/>
              </a:rPr>
              <a:t>and </a:t>
            </a:r>
            <a:r>
              <a:rPr lang="en-GB"/>
              <a:t>iterations &lt; </a:t>
            </a:r>
            <a:r>
              <a:rPr lang="en-GB">
                <a:solidFill>
                  <a:srgbClr val="6897BB"/>
                </a:solidFill>
                <a:effectLst/>
              </a:rPr>
              <a:t>50</a:t>
            </a:r>
            <a:r>
              <a:rPr lang="en-GB"/>
              <a:t>:</a:t>
            </a:r>
            <a:br>
              <a:rPr lang="en-GB"/>
            </a:br>
            <a:r>
              <a:rPr lang="en-GB"/>
              <a:t>            z = complex_sqr(z) + c</a:t>
            </a:r>
            <a:br>
              <a:rPr lang="en-GB"/>
            </a:br>
            <a:r>
              <a:rPr lang="en-GB"/>
              <a:t>            iterations += 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>
                <a:solidFill>
                  <a:srgbClr val="6897BB"/>
                </a:solidFill>
                <a:effectLst/>
              </a:rPr>
              <a:t>        </a:t>
            </a:r>
            <a:r>
              <a:rPr lang="en-GB"/>
              <a:t>pixels[i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j] = </a:t>
            </a:r>
            <a:r>
              <a:rPr lang="en-GB">
                <a:solidFill>
                  <a:srgbClr val="6897BB"/>
                </a:solidFill>
                <a:effectLst/>
              </a:rPr>
              <a:t>1 </a:t>
            </a:r>
            <a:r>
              <a:rPr lang="en-GB"/>
              <a:t>- iterations * </a:t>
            </a:r>
            <a:r>
              <a:rPr lang="en-GB">
                <a:solidFill>
                  <a:srgbClr val="6897BB"/>
                </a:solidFill>
                <a:effectLst/>
              </a:rPr>
              <a:t>0.02</a:t>
            </a:r>
            <a:br>
              <a:rPr lang="en-GB">
                <a:solidFill>
                  <a:srgbClr val="6897BB"/>
                </a:solidFill>
                <a:effectLst/>
              </a:rPr>
            </a:b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/>
              <a:t>gui = ti.GUI(</a:t>
            </a:r>
            <a:r>
              <a:rPr lang="en-GB">
                <a:solidFill>
                  <a:srgbClr val="6A8759"/>
                </a:solidFill>
                <a:effectLst/>
              </a:rPr>
              <a:t>"Julia Set"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AA4926"/>
                </a:solidFill>
                <a:effectLst/>
              </a:rPr>
              <a:t>res</a:t>
            </a:r>
            <a:r>
              <a:rPr lang="en-GB"/>
              <a:t>=(n * 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n))</a:t>
            </a: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for </a:t>
            </a:r>
            <a:r>
              <a:rPr lang="en-GB"/>
              <a:t>i </a:t>
            </a:r>
            <a:r>
              <a:rPr lang="en-GB">
                <a:solidFill>
                  <a:srgbClr val="CC7832"/>
                </a:solidFill>
                <a:effectLst/>
              </a:rPr>
              <a:t>in </a:t>
            </a:r>
            <a:r>
              <a:rPr lang="en-GB">
                <a:solidFill>
                  <a:srgbClr val="8888C6"/>
                </a:solidFill>
                <a:effectLst/>
              </a:rPr>
              <a:t>range</a:t>
            </a:r>
            <a:r>
              <a:rPr lang="en-GB"/>
              <a:t>(</a:t>
            </a:r>
            <a:r>
              <a:rPr lang="en-GB">
                <a:solidFill>
                  <a:srgbClr val="6897BB"/>
                </a:solidFill>
                <a:effectLst/>
              </a:rPr>
              <a:t>1000000</a:t>
            </a:r>
            <a:r>
              <a:rPr lang="en-GB"/>
              <a:t>):</a:t>
            </a:r>
            <a:br>
              <a:rPr lang="en-GB"/>
            </a:br>
            <a:r>
              <a:rPr lang="en-GB"/>
              <a:t>    paint(i * </a:t>
            </a:r>
            <a:r>
              <a:rPr lang="en-GB">
                <a:solidFill>
                  <a:srgbClr val="6897BB"/>
                </a:solidFill>
                <a:effectLst/>
              </a:rPr>
              <a:t>0.03</a:t>
            </a:r>
            <a:r>
              <a:rPr lang="en-GB"/>
              <a:t>)</a:t>
            </a:r>
            <a:br>
              <a:rPr lang="en-GB"/>
            </a:br>
            <a:r>
              <a:rPr lang="en-GB"/>
              <a:t>    gui.set_image(pixels)</a:t>
            </a:r>
            <a:br>
              <a:rPr lang="en-GB"/>
            </a:br>
            <a:r>
              <a:rPr lang="en-GB"/>
              <a:t>    gui.show()</a:t>
            </a:r>
            <a:br>
              <a:rPr lang="en-GB"/>
            </a:b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6172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91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Вроде бы работает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Быстро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ru-RU" sz="1800" b="0" i="0">
              <a:solidFill>
                <a:schemeClr val="tx2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Много вариантов (</a:t>
            </a:r>
            <a:r>
              <a:rPr lang="en-US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gpu, cpu 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и т.п.)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686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Вроде бы работает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Быстро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ru-RU" sz="1800" b="0" i="0">
              <a:solidFill>
                <a:schemeClr val="tx2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Много вариантов (</a:t>
            </a:r>
            <a:r>
              <a:rPr lang="en-US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gpu, cpu 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и т.п.)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Опять 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Могли бы написать про зависимость от 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zstd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для каждого </a:t>
            </a:r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bound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кейса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Другой как бы язык</a:t>
            </a:r>
          </a:p>
        </p:txBody>
      </p:sp>
    </p:spTree>
    <p:extLst>
      <p:ext uri="{BB962C8B-B14F-4D97-AF65-F5344CB8AC3E}">
        <p14:creationId xmlns:p14="http://schemas.microsoft.com/office/powerpoint/2010/main" val="5356986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Нуу…</a:t>
            </a:r>
            <a:endParaRPr lang="en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52D2A-8F37-C083-47EF-6EA1B0B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27397"/>
            <a:ext cx="4584700" cy="185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2465A-63B4-59C4-DC29-B83F1C6FD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3775495"/>
            <a:ext cx="4838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159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3 категории (диалекты)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599424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br>
              <a:rPr lang="ru-RU"/>
            </a:br>
            <a:r>
              <a:rPr lang="en-US"/>
              <a:t>cython + taichi + numba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317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1EA07-2A22-0832-62DA-AC22A3A3B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8" y="202255"/>
            <a:ext cx="1726865" cy="2474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5C4865-BFDE-6DBA-0F03-D2CD32102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44" y="-21053"/>
            <a:ext cx="1726865" cy="2474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552D3-1136-D1E6-B340-9B554F9F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53" y="1581506"/>
            <a:ext cx="1726865" cy="2474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20CA69-EEE4-1B40-BF70-DD6E5E87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9" y="3008654"/>
            <a:ext cx="1726865" cy="2474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A7ACB-FEEB-E5AF-F479-7FB7F093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24" y="2703854"/>
            <a:ext cx="1726865" cy="247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9E45D-C533-6811-E542-B17C08B12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37" y="161695"/>
            <a:ext cx="1726865" cy="2474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FB120-EF37-B59D-F853-9B717F218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178" y="4181619"/>
            <a:ext cx="1726865" cy="2474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EA0CA4-2076-07A0-1E5F-4EF14FA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04" y="2818569"/>
            <a:ext cx="1726865" cy="2474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07965-4D35-3CA4-BBD9-C9482493C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00" y="2405836"/>
            <a:ext cx="1726865" cy="2474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2FA3D-E2A2-B84E-1784-955769F7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84" y="4253610"/>
            <a:ext cx="1726865" cy="2474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FD59B-8C3B-8804-E6DE-C59FD7A2C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1" y="-54391"/>
            <a:ext cx="1726865" cy="2474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F63507-BD96-A0D8-CE1D-9A9E1FDEE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13" y="-68290"/>
            <a:ext cx="1726865" cy="2474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886A8-F383-889F-7AD4-49370C902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80" y="2944556"/>
            <a:ext cx="1726865" cy="2474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856E4-55A9-0262-6297-37C72418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58" y="0"/>
            <a:ext cx="1726865" cy="2474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0D6A6-6CF5-3A4C-8711-261C877FB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49" y="2113185"/>
            <a:ext cx="1726865" cy="2474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EF9568-2BE1-3639-0873-114BD012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68" y="5431768"/>
            <a:ext cx="1726865" cy="24741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D59392-C7F9-680D-C047-2D896FCE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3" y="5418682"/>
            <a:ext cx="1726865" cy="24741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34135F-2887-F470-D8AD-AFBC9B0EC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03" y="5546483"/>
            <a:ext cx="1726865" cy="24741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E48176-1648-4419-99B7-E7C07119D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11036520" y="2482823"/>
            <a:ext cx="1726865" cy="247412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DF09303-5A83-C6AA-0252-BAC0673DB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26" y="-731891"/>
            <a:ext cx="1726865" cy="247412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F29ABC1-EE31-049E-0AC7-DA871E7A5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22" y="-955199"/>
            <a:ext cx="1726865" cy="247412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E2CFC9B-876A-3A78-8182-357704092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769" y="647360"/>
            <a:ext cx="1726865" cy="247412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9EB40B1-3166-6918-2446-7114E0B46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2083" y="2074508"/>
            <a:ext cx="1726865" cy="247412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3761F87-4207-17D4-ED11-850CD78B7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02" y="1769708"/>
            <a:ext cx="1726865" cy="247412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C9AF466-41BE-71A6-A708-598C9EAB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15" y="-772451"/>
            <a:ext cx="1726865" cy="2474126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6E1B070-7331-F620-B849-F45621E8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56" y="3247473"/>
            <a:ext cx="1726865" cy="247412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208B2F3-C4AA-BDEA-28A8-50353906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82" y="1884423"/>
            <a:ext cx="1726865" cy="247412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687D9ED-93EE-D202-8EDF-D1AE0D553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78" y="1471690"/>
            <a:ext cx="1726865" cy="247412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462791A-A061-7DE1-7DAD-3E61041C3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38" y="3319464"/>
            <a:ext cx="1726865" cy="247412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BF31D07-0F37-4475-DE87-1F7BDF96D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151" y="-988537"/>
            <a:ext cx="1726865" cy="247412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4F22D82-39CB-770C-BEAF-07A05FA19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91" y="-1002436"/>
            <a:ext cx="1726865" cy="247412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F9779C4-5E29-B270-23A1-206719592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58" y="2010410"/>
            <a:ext cx="1726865" cy="247412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D66F6EC-8028-7187-BF44-6A388AF3E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36" y="-934146"/>
            <a:ext cx="1726865" cy="247412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42E5B9A-F93F-BAFC-7AAA-20376DE5D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27" y="1179039"/>
            <a:ext cx="1726865" cy="2474126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F644C7B-3738-089B-E508-932382C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46" y="4497622"/>
            <a:ext cx="1726865" cy="2474126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E08F607-2480-6311-4117-7D3AB38A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11" y="4484536"/>
            <a:ext cx="1726865" cy="2474126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8173C41D-4416-1273-8974-5613F881D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81" y="4612337"/>
            <a:ext cx="1726865" cy="247412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8ACC81F-B242-796A-2CEC-3CB51857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9325198" y="1548677"/>
            <a:ext cx="1726865" cy="2474126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D15B84E5-6D1F-B62F-D5E3-D5998DD8C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15" y="212348"/>
            <a:ext cx="1726865" cy="247412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4CE6BB1-1640-23EA-2180-679CF1A60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11" y="-10960"/>
            <a:ext cx="1726865" cy="247412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A76205D9-CA5C-18CF-CF58-C30BD5C30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20" y="1591599"/>
            <a:ext cx="1726865" cy="247412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245C5BC-2541-B646-AAED-4BAB5DD64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94" y="3018747"/>
            <a:ext cx="1726865" cy="247412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F713FB5-9AEB-51A5-C0C0-EE32FA7F1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91" y="2713947"/>
            <a:ext cx="1726865" cy="247412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D10BFC3-9720-6A24-2B41-07FD2EE29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04" y="171788"/>
            <a:ext cx="1726865" cy="247412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AF927DB-4877-C9B3-3881-6C4CD0AFC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45" y="4191712"/>
            <a:ext cx="1726865" cy="247412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5CCCCCA-BE93-6507-1802-87620FE41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71" y="2828662"/>
            <a:ext cx="1726865" cy="2474126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E643C469-54DD-DE41-4FAD-950A6938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67" y="2415929"/>
            <a:ext cx="1726865" cy="2474126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C1F12C1-6B02-8421-E97A-77DFA43B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51" y="4263703"/>
            <a:ext cx="1726865" cy="247412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FD2F00E1-4D27-41BC-6EE6-2752207DA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8" y="-44298"/>
            <a:ext cx="1726865" cy="2474126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DBBF4839-0920-5FD4-A523-0C7B85F9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80" y="-58197"/>
            <a:ext cx="1726865" cy="247412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CA56343-5C59-80C0-5394-6C95B02E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47" y="2954649"/>
            <a:ext cx="1726865" cy="247412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BEECB2F-3728-3DE8-4D3B-456E09CCD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925" y="10093"/>
            <a:ext cx="1726865" cy="247412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4BD03A-2428-D62B-91B9-B2526B0CC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16" y="2123278"/>
            <a:ext cx="1726865" cy="247412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34EDCA8F-AB67-D21F-4A7E-48063C0FA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35" y="5441861"/>
            <a:ext cx="1726865" cy="2474126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4A1AA1D4-B789-FF39-D4EF-42158E729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00" y="5428775"/>
            <a:ext cx="1726865" cy="247412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2AC5F9-FF7A-DBE5-AF63-5E3CDE46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70" y="5556576"/>
            <a:ext cx="1726865" cy="247412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EA93813-0D92-572A-3DC6-27C669424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10915487" y="2492916"/>
            <a:ext cx="1726865" cy="247412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CA18223-2849-3BB4-5BE7-5628F6CD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151" y="-249252"/>
            <a:ext cx="1726865" cy="247412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63A65FB-EEEE-9D96-8A70-0986EC2C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47" y="-472560"/>
            <a:ext cx="1726865" cy="247412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AB8C55A-23C7-BF47-4C2F-1A4BE5FF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56" y="1129999"/>
            <a:ext cx="1726865" cy="2474126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0DC7F36-6041-3CE7-AF2C-3906F528D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42" y="2557147"/>
            <a:ext cx="1726865" cy="2474126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95C72C2F-E694-7C60-1FA6-292A98F00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27" y="2252347"/>
            <a:ext cx="1726865" cy="2474126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1DCC3561-CD3F-1587-BFEB-E54C6AF3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740" y="-289812"/>
            <a:ext cx="1726865" cy="247412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1EFF2C73-965C-0846-9F79-60C5F1AB3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81" y="3730112"/>
            <a:ext cx="1726865" cy="2474126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C0E056C6-890A-778B-4828-F204AB14E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07" y="2367062"/>
            <a:ext cx="1726865" cy="2474126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250C91D7-AE0D-975E-5833-F1511FDA0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03" y="1954329"/>
            <a:ext cx="1726865" cy="247412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1F06B0C6-8817-866E-EF7E-271EBEDB3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87" y="3802103"/>
            <a:ext cx="1726865" cy="247412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F9C1A52-C79D-A748-B9F5-09BEA0062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74" y="-505898"/>
            <a:ext cx="1726865" cy="247412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0D6F551E-EABE-2624-055D-8504DDEF9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16" y="-519797"/>
            <a:ext cx="1726865" cy="247412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EAC3C2A2-DE93-3C54-CC6C-AEA2B8AE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83" y="2493049"/>
            <a:ext cx="1726865" cy="247412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65985D5A-214F-E878-291C-10F4924A3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061" y="-451507"/>
            <a:ext cx="1726865" cy="2474126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43A2C763-F697-565F-BE5C-4C8DB950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52" y="1661678"/>
            <a:ext cx="1726865" cy="247412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313F015-44D7-79D1-F139-2AB0345B8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71" y="4980261"/>
            <a:ext cx="1726865" cy="2474126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383A0C46-521F-6422-D1C2-21A45B5CC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36" y="4967175"/>
            <a:ext cx="1726865" cy="2474126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618D667B-F7B0-8C85-4A89-7D30BFD9A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06" y="5094976"/>
            <a:ext cx="1726865" cy="2474126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1284A8F0-C25A-B2AD-A90F-C2775521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17" y="654110"/>
            <a:ext cx="1726865" cy="2474126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2EC6A50C-1A90-C19E-3FDB-3934DDE7F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13" y="430802"/>
            <a:ext cx="1726865" cy="2474126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3BAB92CE-7376-45C5-B7E6-C43765216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8" y="2033361"/>
            <a:ext cx="1726865" cy="2474126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055CF10-F91B-B0CC-36A0-079D8CC98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092" y="3460509"/>
            <a:ext cx="1726865" cy="2474126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3A3BEE81-A721-B091-E183-2846A5028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93" y="3155709"/>
            <a:ext cx="1726865" cy="2474126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6AFFF89-A836-D55A-F683-05ED6C07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6" y="613550"/>
            <a:ext cx="1726865" cy="2474126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240EBE2F-2852-9DED-2447-2EDC4471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47" y="4633474"/>
            <a:ext cx="1726865" cy="2474126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0248D80-4356-34FD-0A20-E5C17E61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73" y="3270424"/>
            <a:ext cx="1726865" cy="247412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61C1547-1090-F8DB-7134-91DE241D0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69" y="2857691"/>
            <a:ext cx="1726865" cy="2474126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7D1C1ECF-80C5-8303-616A-AF6F7E1A7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" y="4705465"/>
            <a:ext cx="1726865" cy="247412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8598F410-FB5B-84BC-B3BC-E9BB86FAD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160" y="397464"/>
            <a:ext cx="1726865" cy="247412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7158266-D78A-24C9-9490-415AB1A3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82" y="383565"/>
            <a:ext cx="1726865" cy="2474126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CB9C5007-57E8-4233-88BE-FA7E7689C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49" y="3396411"/>
            <a:ext cx="1726865" cy="2474126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4F3C8372-A158-5B52-7DD7-6D369998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27" y="451855"/>
            <a:ext cx="1726865" cy="2474126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38572DF4-DF6B-A610-3C06-7547C28C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18" y="2565040"/>
            <a:ext cx="1726865" cy="2474126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9C27C2BC-F160-E047-CAF4-C17E32343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37" y="5883623"/>
            <a:ext cx="1726865" cy="2474126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2526EB20-D521-D52B-82D7-6D33B0844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02" y="5870537"/>
            <a:ext cx="1726865" cy="2474126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C1D513DC-DF4B-18CB-416D-2E482CB4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72" y="5998338"/>
            <a:ext cx="1726865" cy="2474126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F7557761-0FEA-5964-CB8E-EB846CEB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9440189" y="2934678"/>
            <a:ext cx="1726865" cy="2474126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95274752-B543-56BB-7A59-975B2914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91312">
            <a:off x="9280202" y="-582953"/>
            <a:ext cx="1726865" cy="2474126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7653963F-A989-096A-FC65-EA318A17C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0" y="-1202809"/>
            <a:ext cx="1726865" cy="2474126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98443F77-B213-3B75-19B4-1F5700DFC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76" y="-1426117"/>
            <a:ext cx="1726865" cy="247412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24FBDB86-2BC9-030A-54EA-816938F80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115" y="176442"/>
            <a:ext cx="1726865" cy="2474126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E668B5BD-DCD9-F0E5-8598-B9A817550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1429" y="1603590"/>
            <a:ext cx="1726865" cy="247412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F59C1324-B3D6-1C91-0F89-94CEAF8D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56" y="1298790"/>
            <a:ext cx="1726865" cy="2474126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79D9AE02-6377-3EB7-D7CF-70C1051E8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" y="-1243369"/>
            <a:ext cx="1726865" cy="2474126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9EAE8531-1BA0-B73F-D594-616D58BBD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510" y="2776555"/>
            <a:ext cx="1726865" cy="2474126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A3498768-423D-8616-FC7A-7B57987E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36" y="1413505"/>
            <a:ext cx="1726865" cy="247412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577175A-C479-BC36-849D-3542EAA49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832" y="1000772"/>
            <a:ext cx="1726865" cy="2474126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EDE00FD-507B-C565-97F8-EC184E9BA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84" y="2848546"/>
            <a:ext cx="1726865" cy="2474126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F13BEEB6-E0E8-ABC7-D9E0-2B8AC510D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2497" y="-1459455"/>
            <a:ext cx="1726865" cy="2474126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952702E6-C71D-4A9C-F04F-25EC452F6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245" y="-1473354"/>
            <a:ext cx="1726865" cy="2474126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7C37702E-2DEA-BBD1-20CB-96504DC8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12" y="1539492"/>
            <a:ext cx="1726865" cy="2474126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6B8C1AAB-1CBD-A1E2-4E55-547CDD82D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90" y="-1405064"/>
            <a:ext cx="1726865" cy="247412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0A0FE31F-FFEC-D8FE-2861-16B895E87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81" y="708121"/>
            <a:ext cx="1726865" cy="2474126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29EFE161-FF8F-B053-4633-CB6D237B4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00" y="4026704"/>
            <a:ext cx="1726865" cy="2474126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7853B326-A0BA-A8E2-F563-03EB30B74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65" y="4013618"/>
            <a:ext cx="1726865" cy="2474126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3BF62077-EE1A-FA3B-EEAE-1951D5E90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35" y="4141419"/>
            <a:ext cx="1726865" cy="2474126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6785290-3F6E-25C3-65C3-49F7A0E2A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8895852" y="1077759"/>
            <a:ext cx="1726865" cy="2474126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AE35856-9450-D4C1-09AC-A34C6CDFF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78" y="-512172"/>
            <a:ext cx="1726865" cy="2474126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CCAD5889-E999-0CB7-C29E-7F5408A4C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74" y="-735480"/>
            <a:ext cx="1726865" cy="2474126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0328396-4712-2197-A999-960742E3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83" y="867079"/>
            <a:ext cx="1726865" cy="2474126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4F53F670-DACF-3C1A-F941-51AF06EFF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69" y="2294227"/>
            <a:ext cx="1726865" cy="2474126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BFF5B9B5-BB03-2B78-0540-F0F927F64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54" y="1989427"/>
            <a:ext cx="1726865" cy="2474126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94877927-3F10-1B09-610E-D2FAE080A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67" y="-552732"/>
            <a:ext cx="1726865" cy="2474126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A29A5837-ABA2-8D22-2E5A-5817621C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34" y="2104142"/>
            <a:ext cx="1726865" cy="2474126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B287D541-D23E-A546-8841-8CAAE609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130" y="1691409"/>
            <a:ext cx="1726865" cy="2474126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1AD2911F-A5F1-C0AD-AA9C-95548899B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14" y="3539183"/>
            <a:ext cx="1726865" cy="2474126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00B5A0FB-56D1-DC93-191E-53DFBDE19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01" y="-768818"/>
            <a:ext cx="1726865" cy="2474126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36B55E1E-6E4F-FB4E-0FE4-2B56FA56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810" y="2230129"/>
            <a:ext cx="1726865" cy="2474126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36A36C0A-4935-4EDC-4256-011364819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88" y="-714427"/>
            <a:ext cx="1726865" cy="2474126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ADD0583A-D71C-8D62-BFB8-1BD8DB1B2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79" y="1398758"/>
            <a:ext cx="1726865" cy="2474126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DD1B095F-90B4-FFB4-34D0-7DE9FDF1D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798" y="4717341"/>
            <a:ext cx="1726865" cy="2474126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556C1AEA-D5F9-D237-E7B4-CC770AAA9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663" y="4704255"/>
            <a:ext cx="1726865" cy="2474126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B8013861-FF2A-130A-580C-2AF92D85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33" y="4832056"/>
            <a:ext cx="1726865" cy="24741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85CF8B-E8AC-6B44-AADA-FE98225B2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30" y="841220"/>
            <a:ext cx="1726865" cy="24741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740158-B7C0-4B5C-6E27-5FAE9BB2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995" y="4892933"/>
            <a:ext cx="1726865" cy="24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24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C2AA-30FF-49FC-3FDE-16E79AC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9520237" cy="1501740"/>
          </a:xfrm>
        </p:spPr>
        <p:txBody>
          <a:bodyPr/>
          <a:lstStyle/>
          <a:p>
            <a:r>
              <a:rPr lang="ru-RU"/>
              <a:t>Категория 4:</a:t>
            </a:r>
            <a:br>
              <a:rPr lang="ru-RU"/>
            </a:br>
            <a:r>
              <a:rPr lang="ru-RU"/>
              <a:t>другие языки (совсем)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65549-DE19-2FF6-3B11-17F1E5B0C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97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60421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608881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D4F6B-A9B5-BF18-5BF6-61A406C13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162702" y="381669"/>
            <a:ext cx="5917026" cy="4386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617C22-429B-FA81-0B45-278858504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315102" y="534069"/>
            <a:ext cx="5917026" cy="4386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A2E25-0AC0-BCA9-BF2C-EB15248C7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467502" y="686469"/>
            <a:ext cx="5917026" cy="4386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C5D1E-7DEC-6D4C-365E-EA1875A4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619902" y="838869"/>
            <a:ext cx="5917026" cy="438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932AE-7A5F-7858-185D-7069672A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772302" y="991269"/>
            <a:ext cx="5917026" cy="4386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3CE72-4670-1A84-6C6E-418DC4634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924702" y="1143669"/>
            <a:ext cx="5917026" cy="438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758529-F07A-05FF-257D-F95F316BC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077102" y="1296069"/>
            <a:ext cx="5917026" cy="4386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23E72-9928-737C-3ACA-5708DD0D7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229502" y="1448469"/>
            <a:ext cx="5917026" cy="4386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3008E7-5718-BA87-723D-69B8ADEB2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381902" y="1600869"/>
            <a:ext cx="5917026" cy="43866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43738E-9F90-C403-3C35-5B2B6ED77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534302" y="1753269"/>
            <a:ext cx="5917026" cy="4386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11713-023D-981C-CB96-3AB05846E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686702" y="1905669"/>
            <a:ext cx="5917026" cy="43866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F165C4-0F87-9F48-A3BD-82E76735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839102" y="2058069"/>
            <a:ext cx="5917026" cy="438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02268"/>
      </p:ext>
    </p:extLst>
  </p:cSld>
  <p:clrMapOvr>
    <a:masterClrMapping/>
  </p:clrMapOvr>
</p:sld>
</file>

<file path=ppt/theme/theme1.xml><?xml version="1.0" encoding="utf-8"?>
<a:theme xmlns:a="http://schemas.openxmlformats.org/drawingml/2006/main" name="Райффайзенбанк КИБ">
  <a:themeElements>
    <a:clrScheme name="Другая 26">
      <a:dk1>
        <a:srgbClr val="2B2D33"/>
      </a:dk1>
      <a:lt1>
        <a:srgbClr val="FFFFFF"/>
      </a:lt1>
      <a:dk2>
        <a:srgbClr val="000000"/>
      </a:dk2>
      <a:lt2>
        <a:srgbClr val="F4F4F4"/>
      </a:lt2>
      <a:accent1>
        <a:srgbClr val="FEE600"/>
      </a:accent1>
      <a:accent2>
        <a:srgbClr val="29476B"/>
      </a:accent2>
      <a:accent3>
        <a:srgbClr val="1C5D67"/>
      </a:accent3>
      <a:accent4>
        <a:srgbClr val="588E97"/>
      </a:accent4>
      <a:accent5>
        <a:srgbClr val="5E6DB8"/>
      </a:accent5>
      <a:accent6>
        <a:srgbClr val="A5BECF"/>
      </a:accent6>
      <a:hlink>
        <a:srgbClr val="0093FF"/>
      </a:hlink>
      <a:folHlink>
        <a:srgbClr val="0093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181C2B">
      <a:srgbClr val="181C2B"/>
    </a:custClr>
    <a:custClr name="36414D">
      <a:srgbClr val="36414D"/>
    </a:custClr>
    <a:custClr name="283A3D">
      <a:srgbClr val="283A3D"/>
    </a:custClr>
    <a:custClr name="536070">
      <a:srgbClr val="536070"/>
    </a:custClr>
    <a:custClr name="4D6067">
      <a:srgbClr val="4D6067"/>
    </a:custClr>
    <a:custClr name="304245">
      <a:srgbClr val="304245"/>
    </a:custClr>
    <a:custClr name="3A3D46">
      <a:srgbClr val="3A3D46"/>
    </a:custClr>
    <a:custClr name="35B37E">
      <a:srgbClr val="35B37E"/>
    </a:custClr>
    <a:custClr name="E61E33">
      <a:srgbClr val="E61E33"/>
    </a:custClr>
  </a:custClrLst>
  <a:extLst>
    <a:ext uri="{05A4C25C-085E-4340-85A3-A5531E510DB2}">
      <thm15:themeFamily xmlns:thm15="http://schemas.microsoft.com/office/thememl/2012/main" name="Райффайзенбанк КИБ" id="{3B0856CF-9915-4F9C-A885-67595632A8A4}" vid="{68230C01-72B7-4D55-93FF-5FD1092C3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Райффайзенбанк КИБ</Template>
  <TotalTime>19784</TotalTime>
  <Words>2337</Words>
  <Application>Microsoft Macintosh PowerPoint</Application>
  <PresentationFormat>Widescreen</PresentationFormat>
  <Paragraphs>442</Paragraphs>
  <Slides>130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Arial</vt:lpstr>
      <vt:lpstr>JetBrains Mono</vt:lpstr>
      <vt:lpstr>Wingdings</vt:lpstr>
      <vt:lpstr>Райффайзенбанк КИБ</vt:lpstr>
      <vt:lpstr>Вновь ускоряем cpu-bound задачи</vt:lpstr>
      <vt:lpstr>Почему «вновь»?</vt:lpstr>
      <vt:lpstr>Я не буду говорить о специализированных решениях вроде numpy</vt:lpstr>
      <vt:lpstr>Приготовьтесь! Сегодня будет 15 способов ускорить ваш cpu-bound код</vt:lpstr>
      <vt:lpstr>Мы разобъем их на 4 категории</vt:lpstr>
      <vt:lpstr>PowerPoint Presentation</vt:lpstr>
      <vt:lpstr>PowerPoint Presentation</vt:lpstr>
      <vt:lpstr>Стандартная библиотека</vt:lpstr>
      <vt:lpstr>Что в комплекте?</vt:lpstr>
      <vt:lpstr>Пример!</vt:lpstr>
      <vt:lpstr>Плюсы и минусы</vt:lpstr>
      <vt:lpstr>Плюсы и минусы</vt:lpstr>
      <vt:lpstr>Категория 1: другие интерпретаторы</vt:lpstr>
      <vt:lpstr>PyPy</vt:lpstr>
      <vt:lpstr>https://deavid.wordpress.com/2019/10/12/benchmarking-python-vs-pypy-vs-go-vs-rust/</vt:lpstr>
      <vt:lpstr>https://codesolid.com/pypy-first-look-a-faster-version-of-python/</vt:lpstr>
      <vt:lpstr>https://tonybaloney.github.io/posts/pypy-in-production.html</vt:lpstr>
      <vt:lpstr>Плюсы и минусы</vt:lpstr>
      <vt:lpstr>Плюсы и минусы</vt:lpstr>
      <vt:lpstr>Pyston</vt:lpstr>
      <vt:lpstr>We’ve heard many people ask for better Python performance, but our experience seems to say that a full alternative implementation is not a particularly appealing solution to this ask</vt:lpstr>
      <vt:lpstr>PowerPoint Presentation</vt:lpstr>
      <vt:lpstr>Иными словами pyston 2.3.5 vs python 3.11 ~ 14% разницы</vt:lpstr>
      <vt:lpstr>Пример!</vt:lpstr>
      <vt:lpstr>Плюсы и минусы</vt:lpstr>
      <vt:lpstr>Плюсы и минусы</vt:lpstr>
      <vt:lpstr>А стало ли быстрее?</vt:lpstr>
      <vt:lpstr>PowerPoint Presentation</vt:lpstr>
      <vt:lpstr>PowerPoint Presentation</vt:lpstr>
      <vt:lpstr>О, работает!</vt:lpstr>
      <vt:lpstr>PowerPoint Presentation</vt:lpstr>
      <vt:lpstr>Подводим итоги 1 категории (интерпретаторы)</vt:lpstr>
      <vt:lpstr>Мой выбор — оба хороши</vt:lpstr>
      <vt:lpstr>PowerPoint Presentation</vt:lpstr>
      <vt:lpstr>Категория 2: компиляторы</vt:lpstr>
      <vt:lpstr>MyPyC</vt:lpstr>
      <vt:lpstr>Пример!</vt:lpstr>
      <vt:lpstr>Плюсы и минусы</vt:lpstr>
      <vt:lpstr>Плюсы и минусы</vt:lpstr>
      <vt:lpstr>Плюсы и минусы</vt:lpstr>
      <vt:lpstr>Плюсы и минусы</vt:lpstr>
      <vt:lpstr>Pycom</vt:lpstr>
      <vt:lpstr>Ссылка</vt:lpstr>
      <vt:lpstr>Плюсы и минусы</vt:lpstr>
      <vt:lpstr>Плюсы и минусы</vt:lpstr>
      <vt:lpstr>А эффект?</vt:lpstr>
      <vt:lpstr>Codon</vt:lpstr>
      <vt:lpstr>Полезные ссылки</vt:lpstr>
      <vt:lpstr>Typical speedups over Python are on the order of 10-100x or more, on a single thread. Codon's performance is typically on par with (and sometimes better than) that of C/C++. Unlike Python, Codon supports native multithreading, which can lead to speedups many times higher still</vt:lpstr>
      <vt:lpstr>Codon is a Python-compatible language, and many Python programs will work with few if any modifications </vt:lpstr>
      <vt:lpstr>PowerPoint Presentation</vt:lpstr>
      <vt:lpstr>Плюсы и минусы</vt:lpstr>
      <vt:lpstr>А стало ли быстрее?</vt:lpstr>
      <vt:lpstr>PowerPoint Presentation</vt:lpstr>
      <vt:lpstr>Nuitka</vt:lpstr>
      <vt:lpstr>PowerPoint Presentation</vt:lpstr>
      <vt:lpstr>Пример!</vt:lpstr>
      <vt:lpstr>Полезные ссылки</vt:lpstr>
      <vt:lpstr>Плюсы и минусы</vt:lpstr>
      <vt:lpstr>А стало ли быстрее?</vt:lpstr>
      <vt:lpstr>PowerPoint Presentation</vt:lpstr>
      <vt:lpstr>Подводим итоги 2 категории (компиляторы)</vt:lpstr>
      <vt:lpstr>Мой выбор — nuitka</vt:lpstr>
      <vt:lpstr>Категория 3: диалекты</vt:lpstr>
      <vt:lpstr>Cython</vt:lpstr>
      <vt:lpstr>PowerPoint Presentation</vt:lpstr>
      <vt:lpstr>Что в комплекте?</vt:lpstr>
      <vt:lpstr>PowerPoint Presentation</vt:lpstr>
      <vt:lpstr>Плюсы и минусы</vt:lpstr>
      <vt:lpstr>Плюсы и минусы</vt:lpstr>
      <vt:lpstr>А стало ли быстрее?</vt:lpstr>
      <vt:lpstr>PowerPoint Presentation</vt:lpstr>
      <vt:lpstr>PeachPy</vt:lpstr>
      <vt:lpstr>Пример!</vt:lpstr>
      <vt:lpstr>PowerPoint Presentation</vt:lpstr>
      <vt:lpstr>Плюсы и минусы</vt:lpstr>
      <vt:lpstr>Плюсы и минусы</vt:lpstr>
      <vt:lpstr>Typed python</vt:lpstr>
      <vt:lpstr>Полезные ссылки</vt:lpstr>
      <vt:lpstr>Пример!</vt:lpstr>
      <vt:lpstr>PowerPoint Presentation</vt:lpstr>
      <vt:lpstr>Плюсы и минусы</vt:lpstr>
      <vt:lpstr>Плюсы и минусы</vt:lpstr>
      <vt:lpstr>Numba</vt:lpstr>
      <vt:lpstr>Пример!</vt:lpstr>
      <vt:lpstr>Плюсы и минусы</vt:lpstr>
      <vt:lpstr>Плюсы и минусы</vt:lpstr>
      <vt:lpstr>А стало ли быстрее?</vt:lpstr>
      <vt:lpstr>Taichi</vt:lpstr>
      <vt:lpstr>Пример</vt:lpstr>
      <vt:lpstr>Плюсы и минусы</vt:lpstr>
      <vt:lpstr>Плюсы и минусы</vt:lpstr>
      <vt:lpstr>А стало ли быстрее?</vt:lpstr>
      <vt:lpstr>Подводим итоги 3 категории (диалекты)</vt:lpstr>
      <vt:lpstr>Мой выбор — cython + taichi + numba</vt:lpstr>
      <vt:lpstr>PowerPoint Presentation</vt:lpstr>
      <vt:lpstr>Категория 4: другие языки (совсем)</vt:lpstr>
      <vt:lpstr>C</vt:lpstr>
      <vt:lpstr>PowerPoint Presentation</vt:lpstr>
      <vt:lpstr>Полезные ссылки</vt:lpstr>
      <vt:lpstr>PowerPoint Presentation</vt:lpstr>
      <vt:lpstr>Плюсы и минусы</vt:lpstr>
      <vt:lpstr>Плюсы и минусы</vt:lpstr>
      <vt:lpstr>Подводим итоги 3 категории (диалекты)</vt:lpstr>
      <vt:lpstr>Мой выбор — taichi и cython!</vt:lpstr>
      <vt:lpstr>Gopy</vt:lpstr>
      <vt:lpstr>Пример!</vt:lpstr>
      <vt:lpstr>Плюсы и минусы</vt:lpstr>
      <vt:lpstr>Maturin</vt:lpstr>
      <vt:lpstr>PowerPoint Presentation</vt:lpstr>
      <vt:lpstr>Пример!</vt:lpstr>
      <vt:lpstr>PowerPoint Presentation</vt:lpstr>
      <vt:lpstr>Плюсы и минусы</vt:lpstr>
      <vt:lpstr>Плюсы и минусы</vt:lpstr>
      <vt:lpstr>А стало ли быстрее?</vt:lpstr>
      <vt:lpstr>Подводим итоги 4 категории (другие языки)</vt:lpstr>
      <vt:lpstr>Мой выбор — gopy</vt:lpstr>
      <vt:lpstr>Сводим вместе!</vt:lpstr>
      <vt:lpstr>PowerPoint Presentation</vt:lpstr>
      <vt:lpstr>PowerPoint Presentation</vt:lpstr>
      <vt:lpstr>Выбираем финалистов</vt:lpstr>
      <vt:lpstr>Послесловие</vt:lpstr>
      <vt:lpstr>PowerPoint Presentation</vt:lpstr>
      <vt:lpstr>PowerPoint Presentation</vt:lpstr>
      <vt:lpstr>PowerPoint Presentation</vt:lpstr>
      <vt:lpstr>PowerPoint Presentation</vt:lpstr>
      <vt:lpstr>Совсем уже напоследок</vt:lpstr>
      <vt:lpstr>Адрес репы, где есть презентация</vt:lpstr>
      <vt:lpstr>PowerPoint Presentation</vt:lpstr>
      <vt:lpstr>Спасибо</vt:lpstr>
    </vt:vector>
  </TitlesOfParts>
  <Manager/>
  <Company>Raiffeisenbank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Raiffeisenbank CIB PowerPoint Template 1.0</dc:title>
  <dc:subject/>
  <dc:creator>Marketing CIB</dc:creator>
  <cp:keywords/>
  <dc:description/>
  <cp:lastModifiedBy>Denis Anikin</cp:lastModifiedBy>
  <cp:revision>1445</cp:revision>
  <dcterms:created xsi:type="dcterms:W3CDTF">2020-05-21T07:30:59Z</dcterms:created>
  <dcterms:modified xsi:type="dcterms:W3CDTF">2023-02-04T06:08:49Z</dcterms:modified>
  <cp:category/>
</cp:coreProperties>
</file>